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5"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10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7F3C077A-B7E5-4CFC-B739-A2C1226CD48A}" type="datetimeFigureOut">
              <a:rPr lang="it-IT" smtClean="0"/>
              <a:pPr/>
              <a:t>22/03/2010</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C09DE185-6942-415F-9849-73C499C0283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3C077A-B7E5-4CFC-B739-A2C1226CD48A}" type="datetimeFigureOut">
              <a:rPr lang="it-IT" smtClean="0"/>
              <a:pPr/>
              <a:t>22/03/2010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9DE185-6942-415F-9849-73C499C0283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3C077A-B7E5-4CFC-B739-A2C1226CD48A}" type="datetimeFigureOut">
              <a:rPr lang="it-IT" smtClean="0"/>
              <a:pPr/>
              <a:t>22/03/2010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9DE185-6942-415F-9849-73C499C0283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3C077A-B7E5-4CFC-B739-A2C1226CD48A}" type="datetimeFigureOut">
              <a:rPr lang="it-IT" smtClean="0"/>
              <a:pPr/>
              <a:t>22/03/2010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9DE185-6942-415F-9849-73C499C0283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F3C077A-B7E5-4CFC-B739-A2C1226CD48A}" type="datetimeFigureOut">
              <a:rPr lang="it-IT" smtClean="0"/>
              <a:pPr/>
              <a:t>22/03/2010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9DE185-6942-415F-9849-73C499C0283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F3C077A-B7E5-4CFC-B739-A2C1226CD48A}" type="datetimeFigureOut">
              <a:rPr lang="it-IT" smtClean="0"/>
              <a:pPr/>
              <a:t>22/03/2010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09DE185-6942-415F-9849-73C499C0283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F3C077A-B7E5-4CFC-B739-A2C1226CD48A}" type="datetimeFigureOut">
              <a:rPr lang="it-IT" smtClean="0"/>
              <a:pPr/>
              <a:t>22/03/2010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09DE185-6942-415F-9849-73C499C0283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F3C077A-B7E5-4CFC-B739-A2C1226CD48A}" type="datetimeFigureOut">
              <a:rPr lang="it-IT" smtClean="0"/>
              <a:pPr/>
              <a:t>22/03/2010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09DE185-6942-415F-9849-73C499C0283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3C077A-B7E5-4CFC-B739-A2C1226CD48A}" type="datetimeFigureOut">
              <a:rPr lang="it-IT" smtClean="0"/>
              <a:pPr/>
              <a:t>22/03/2010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09DE185-6942-415F-9849-73C499C0283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F3C077A-B7E5-4CFC-B739-A2C1226CD48A}" type="datetimeFigureOut">
              <a:rPr lang="it-IT" smtClean="0"/>
              <a:pPr/>
              <a:t>22/03/2010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09DE185-6942-415F-9849-73C499C0283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7F3C077A-B7E5-4CFC-B739-A2C1226CD48A}" type="datetimeFigureOut">
              <a:rPr lang="it-IT" smtClean="0"/>
              <a:pPr/>
              <a:t>22/03/2010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C09DE185-6942-415F-9849-73C499C0283D}"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F3C077A-B7E5-4CFC-B739-A2C1226CD48A}" type="datetimeFigureOut">
              <a:rPr lang="it-IT" smtClean="0"/>
              <a:pPr/>
              <a:t>22/03/2010</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09DE185-6942-415F-9849-73C499C0283D}"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gif"/><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graphicFrame>
        <p:nvGraphicFramePr>
          <p:cNvPr id="3" name="Tabella 2"/>
          <p:cNvGraphicFramePr>
            <a:graphicFrameLocks noGrp="1"/>
          </p:cNvGraphicFramePr>
          <p:nvPr/>
        </p:nvGraphicFramePr>
        <p:xfrm>
          <a:off x="571472" y="1571612"/>
          <a:ext cx="8215370" cy="1355919"/>
        </p:xfrm>
        <a:graphic>
          <a:graphicData uri="http://schemas.openxmlformats.org/drawingml/2006/table">
            <a:tbl>
              <a:tblPr/>
              <a:tblGrid>
                <a:gridCol w="8215370"/>
              </a:tblGrid>
              <a:tr h="1355919">
                <a:tc>
                  <a:txBody>
                    <a:bodyPr/>
                    <a:lstStyle/>
                    <a:p>
                      <a:pPr marL="2540" marR="2540" algn="just">
                        <a:lnSpc>
                          <a:spcPct val="100000"/>
                        </a:lnSpc>
                        <a:spcAft>
                          <a:spcPts val="0"/>
                        </a:spcAft>
                      </a:pPr>
                      <a:r>
                        <a:rPr lang="it-IT" sz="1600" dirty="0" smtClean="0">
                          <a:solidFill>
                            <a:srgbClr val="FFFF00"/>
                          </a:solidFill>
                          <a:latin typeface="Comic Sans MS" pitchFamily="66" charset="0"/>
                          <a:ea typeface="Times New Roman"/>
                        </a:rPr>
                        <a:t>  I </a:t>
                      </a:r>
                      <a:r>
                        <a:rPr lang="it-IT" sz="1600" dirty="0">
                          <a:solidFill>
                            <a:srgbClr val="FFFF00"/>
                          </a:solidFill>
                          <a:latin typeface="Comic Sans MS" pitchFamily="66" charset="0"/>
                          <a:ea typeface="Times New Roman"/>
                        </a:rPr>
                        <a:t>metodi statistici sono uno strumento indispensabile per tenere sotto </a:t>
                      </a:r>
                      <a:r>
                        <a:rPr lang="it-IT" sz="1600" dirty="0" smtClean="0">
                          <a:solidFill>
                            <a:srgbClr val="FFFF00"/>
                          </a:solidFill>
                          <a:latin typeface="Comic Sans MS" pitchFamily="66" charset="0"/>
                          <a:ea typeface="Times New Roman"/>
                        </a:rPr>
                        <a:t>controllo </a:t>
                      </a:r>
                      <a:r>
                        <a:rPr lang="it-IT" sz="1600" dirty="0">
                          <a:solidFill>
                            <a:srgbClr val="FFFF00"/>
                          </a:solidFill>
                          <a:latin typeface="Comic Sans MS" pitchFamily="66" charset="0"/>
                          <a:ea typeface="Times New Roman"/>
                        </a:rPr>
                        <a:t>la variabilità delle caratteristiche misurabili dei processi e dei </a:t>
                      </a:r>
                      <a:r>
                        <a:rPr lang="it-IT" sz="1600" dirty="0" smtClean="0">
                          <a:solidFill>
                            <a:srgbClr val="FFFF00"/>
                          </a:solidFill>
                          <a:latin typeface="Comic Sans MS" pitchFamily="66" charset="0"/>
                          <a:ea typeface="Times New Roman"/>
                        </a:rPr>
                        <a:t>prodotti industriali</a:t>
                      </a:r>
                      <a:r>
                        <a:rPr lang="it-IT" sz="1600" baseline="0" dirty="0" smtClean="0">
                          <a:solidFill>
                            <a:srgbClr val="FFFF00"/>
                          </a:solidFill>
                          <a:latin typeface="Comic Sans MS" pitchFamily="66" charset="0"/>
                          <a:ea typeface="Times New Roman"/>
                        </a:rPr>
                        <a:t>. T</a:t>
                      </a:r>
                      <a:r>
                        <a:rPr lang="it-IT" sz="1600" dirty="0" smtClean="0">
                          <a:solidFill>
                            <a:srgbClr val="FFFF00"/>
                          </a:solidFill>
                          <a:latin typeface="Comic Sans MS" pitchFamily="66" charset="0"/>
                          <a:ea typeface="Times New Roman"/>
                        </a:rPr>
                        <a:t>ali </a:t>
                      </a:r>
                      <a:r>
                        <a:rPr lang="it-IT" sz="1600" dirty="0">
                          <a:solidFill>
                            <a:srgbClr val="FFFF00"/>
                          </a:solidFill>
                          <a:latin typeface="Comic Sans MS" pitchFamily="66" charset="0"/>
                          <a:ea typeface="Times New Roman"/>
                        </a:rPr>
                        <a:t>metodi facilitano anche l'utilizzo dei dati </a:t>
                      </a:r>
                      <a:r>
                        <a:rPr lang="it-IT" sz="1600" dirty="0" smtClean="0">
                          <a:solidFill>
                            <a:srgbClr val="FFFF00"/>
                          </a:solidFill>
                          <a:latin typeface="Comic Sans MS" pitchFamily="66" charset="0"/>
                          <a:ea typeface="Times New Roman"/>
                        </a:rPr>
                        <a:t>disponibili </a:t>
                      </a:r>
                      <a:r>
                        <a:rPr lang="it-IT" sz="1600" dirty="0">
                          <a:solidFill>
                            <a:srgbClr val="FFFF00"/>
                          </a:solidFill>
                          <a:latin typeface="Comic Sans MS" pitchFamily="66" charset="0"/>
                          <a:ea typeface="Times New Roman"/>
                        </a:rPr>
                        <a:t>per prendere decisioni. </a:t>
                      </a:r>
                    </a:p>
                  </a:txBody>
                  <a:tcPr marL="0" marR="0" marT="0" marB="0">
                    <a:lnL>
                      <a:noFill/>
                    </a:lnL>
                    <a:lnR>
                      <a:noFill/>
                    </a:lnR>
                    <a:lnT>
                      <a:noFill/>
                    </a:lnT>
                    <a:lnB>
                      <a:noFill/>
                    </a:lnB>
                  </a:tcPr>
                </a:tc>
              </a:tr>
            </a:tbl>
          </a:graphicData>
        </a:graphic>
      </p:graphicFrame>
      <p:sp>
        <p:nvSpPr>
          <p:cNvPr id="4" name="CasellaDiTesto 3"/>
          <p:cNvSpPr txBox="1"/>
          <p:nvPr/>
        </p:nvSpPr>
        <p:spPr>
          <a:xfrm>
            <a:off x="785786" y="1000108"/>
            <a:ext cx="7500958" cy="369332"/>
          </a:xfrm>
          <a:prstGeom prst="rect">
            <a:avLst/>
          </a:prstGeom>
          <a:noFill/>
        </p:spPr>
        <p:txBody>
          <a:bodyPr wrap="square" rtlCol="0">
            <a:spAutoFit/>
          </a:bodyPr>
          <a:lstStyle/>
          <a:p>
            <a:r>
              <a:rPr lang="it-IT" b="1" u="sng" spc="300" dirty="0" smtClean="0">
                <a:solidFill>
                  <a:srgbClr val="C00000"/>
                </a:solidFill>
              </a:rPr>
              <a:t>METODI E CONTROLLI STATISTICI </a:t>
            </a:r>
            <a:r>
              <a:rPr lang="it-IT" b="1" u="sng" spc="300" dirty="0" err="1" smtClean="0">
                <a:solidFill>
                  <a:srgbClr val="C00000"/>
                </a:solidFill>
              </a:rPr>
              <a:t>DI</a:t>
            </a:r>
            <a:r>
              <a:rPr lang="it-IT" b="1" u="sng" spc="300" dirty="0" smtClean="0">
                <a:solidFill>
                  <a:srgbClr val="C00000"/>
                </a:solidFill>
              </a:rPr>
              <a:t> PROCESSO</a:t>
            </a:r>
            <a:endParaRPr lang="it-IT" b="1" u="sng" spc="300" dirty="0">
              <a:solidFill>
                <a:srgbClr val="C00000"/>
              </a:solidFill>
            </a:endParaRPr>
          </a:p>
        </p:txBody>
      </p:sp>
      <p:sp>
        <p:nvSpPr>
          <p:cNvPr id="6" name="CasellaDiTesto 5"/>
          <p:cNvSpPr txBox="1"/>
          <p:nvPr/>
        </p:nvSpPr>
        <p:spPr>
          <a:xfrm>
            <a:off x="500034" y="2500306"/>
            <a:ext cx="8358246" cy="2062103"/>
          </a:xfrm>
          <a:prstGeom prst="rect">
            <a:avLst/>
          </a:prstGeom>
          <a:noFill/>
        </p:spPr>
        <p:txBody>
          <a:bodyPr wrap="square" rtlCol="0">
            <a:spAutoFit/>
          </a:bodyPr>
          <a:lstStyle/>
          <a:p>
            <a:pPr algn="just"/>
            <a:r>
              <a:rPr lang="it-IT" sz="1600" dirty="0" smtClean="0">
                <a:solidFill>
                  <a:srgbClr val="FFFF00"/>
                </a:solidFill>
                <a:latin typeface="Comic Sans MS" pitchFamily="66" charset="0"/>
              </a:rPr>
              <a:t>I metodi statistici, infatti, permettono il trattamento e l'interpretazione </a:t>
            </a:r>
            <a:r>
              <a:rPr lang="it-IT" sz="1600" dirty="0" smtClean="0">
                <a:solidFill>
                  <a:srgbClr val="FFFF00"/>
                </a:solidFill>
                <a:latin typeface="Comic Sans MS" pitchFamily="66" charset="0"/>
                <a:ea typeface="Times New Roman"/>
              </a:rPr>
              <a:t>dei</a:t>
            </a:r>
            <a:r>
              <a:rPr lang="it-IT" sz="1600" dirty="0" smtClean="0">
                <a:solidFill>
                  <a:srgbClr val="FFFF00"/>
                </a:solidFill>
                <a:latin typeface="Comic Sans MS" pitchFamily="66" charset="0"/>
              </a:rPr>
              <a:t> risultati di prove, controlli e collaudi eseguiti sui prodotti e sui processi. </a:t>
            </a:r>
          </a:p>
          <a:p>
            <a:pPr algn="just"/>
            <a:r>
              <a:rPr lang="it-IT" sz="1600" dirty="0" smtClean="0">
                <a:solidFill>
                  <a:srgbClr val="FFFF00"/>
                </a:solidFill>
                <a:latin typeface="Comic Sans MS" pitchFamily="66" charset="0"/>
              </a:rPr>
              <a:t>Essi costituiscono uno strumento efficace per migliorare i processi di produzione e aumentare la qualità dei prodotti attraverso l'eliminazione di quelli difettosi. Per questo motivo, tali metodi sono una parte rilevante dei sistemi di gestione per la qualità nell'ambito del controllo della qualità, pertanto assumono la denominazione di metodi statistici per il controllo della qualità. </a:t>
            </a:r>
          </a:p>
          <a:p>
            <a:endParaRPr lang="it-IT" sz="1600" dirty="0">
              <a:solidFill>
                <a:srgbClr val="FFFF00"/>
              </a:solidFill>
              <a:latin typeface="Comic Sans MS" pitchFamily="66" charset="0"/>
            </a:endParaRPr>
          </a:p>
        </p:txBody>
      </p:sp>
      <p:sp>
        <p:nvSpPr>
          <p:cNvPr id="8" name="Parentesi graffa aperta 7"/>
          <p:cNvSpPr/>
          <p:nvPr/>
        </p:nvSpPr>
        <p:spPr>
          <a:xfrm>
            <a:off x="428596" y="4500570"/>
            <a:ext cx="214314" cy="1928826"/>
          </a:xfrm>
          <a:prstGeom prst="leftBrace">
            <a:avLst/>
          </a:prstGeom>
          <a:ln w="28575">
            <a:solidFill>
              <a:srgbClr val="FFFF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3200" b="1" dirty="0">
              <a:latin typeface="Comic Sans MS" pitchFamily="66" charset="0"/>
            </a:endParaRPr>
          </a:p>
        </p:txBody>
      </p:sp>
      <p:sp>
        <p:nvSpPr>
          <p:cNvPr id="9" name="CasellaDiTesto 8"/>
          <p:cNvSpPr txBox="1"/>
          <p:nvPr/>
        </p:nvSpPr>
        <p:spPr>
          <a:xfrm>
            <a:off x="828000" y="4429132"/>
            <a:ext cx="4214842" cy="338554"/>
          </a:xfrm>
          <a:prstGeom prst="rect">
            <a:avLst/>
          </a:prstGeom>
          <a:noFill/>
        </p:spPr>
        <p:txBody>
          <a:bodyPr wrap="square" rtlCol="0">
            <a:spAutoFit/>
          </a:bodyPr>
          <a:lstStyle/>
          <a:p>
            <a:pPr>
              <a:buFont typeface="Arial" pitchFamily="34" charset="0"/>
              <a:buChar char="•"/>
            </a:pPr>
            <a:r>
              <a:rPr lang="it-IT" sz="1600" dirty="0" smtClean="0">
                <a:solidFill>
                  <a:srgbClr val="FFFF00"/>
                </a:solidFill>
              </a:rPr>
              <a:t> METODI STATISTICI</a:t>
            </a:r>
          </a:p>
        </p:txBody>
      </p:sp>
      <p:sp>
        <p:nvSpPr>
          <p:cNvPr id="10" name="CasellaDiTesto 9"/>
          <p:cNvSpPr txBox="1"/>
          <p:nvPr/>
        </p:nvSpPr>
        <p:spPr>
          <a:xfrm>
            <a:off x="857224" y="4857760"/>
            <a:ext cx="5429288" cy="338554"/>
          </a:xfrm>
          <a:prstGeom prst="rect">
            <a:avLst/>
          </a:prstGeom>
          <a:noFill/>
        </p:spPr>
        <p:txBody>
          <a:bodyPr wrap="square" rtlCol="0">
            <a:spAutoFit/>
          </a:bodyPr>
          <a:lstStyle/>
          <a:p>
            <a:pPr>
              <a:buFont typeface="Arial" pitchFamily="34" charset="0"/>
              <a:buChar char="•"/>
            </a:pPr>
            <a:r>
              <a:rPr lang="it-IT" sz="1600" dirty="0" smtClean="0">
                <a:solidFill>
                  <a:srgbClr val="FFFF00"/>
                </a:solidFill>
              </a:rPr>
              <a:t> CONTROLLO STATISTICO DELLA QUALITÀ</a:t>
            </a:r>
          </a:p>
        </p:txBody>
      </p:sp>
      <p:sp>
        <p:nvSpPr>
          <p:cNvPr id="11" name="CasellaDiTesto 10"/>
          <p:cNvSpPr txBox="1"/>
          <p:nvPr/>
        </p:nvSpPr>
        <p:spPr>
          <a:xfrm>
            <a:off x="828000" y="5286388"/>
            <a:ext cx="4214842" cy="338554"/>
          </a:xfrm>
          <a:prstGeom prst="rect">
            <a:avLst/>
          </a:prstGeom>
          <a:noFill/>
        </p:spPr>
        <p:txBody>
          <a:bodyPr wrap="square" rtlCol="0">
            <a:spAutoFit/>
          </a:bodyPr>
          <a:lstStyle/>
          <a:p>
            <a:pPr>
              <a:buFont typeface="Arial" pitchFamily="34" charset="0"/>
              <a:buChar char="•"/>
            </a:pPr>
            <a:r>
              <a:rPr lang="it-IT" sz="1600" dirty="0" smtClean="0">
                <a:solidFill>
                  <a:srgbClr val="FFFF00"/>
                </a:solidFill>
              </a:rPr>
              <a:t> CONTROLLO PER ATTRIBUTI</a:t>
            </a:r>
          </a:p>
        </p:txBody>
      </p:sp>
      <p:sp>
        <p:nvSpPr>
          <p:cNvPr id="12" name="CasellaDiTesto 11"/>
          <p:cNvSpPr txBox="1"/>
          <p:nvPr/>
        </p:nvSpPr>
        <p:spPr>
          <a:xfrm>
            <a:off x="857224" y="5715016"/>
            <a:ext cx="4214842" cy="338554"/>
          </a:xfrm>
          <a:prstGeom prst="rect">
            <a:avLst/>
          </a:prstGeom>
          <a:noFill/>
        </p:spPr>
        <p:txBody>
          <a:bodyPr wrap="square" rtlCol="0">
            <a:spAutoFit/>
          </a:bodyPr>
          <a:lstStyle/>
          <a:p>
            <a:pPr>
              <a:buFont typeface="Arial" pitchFamily="34" charset="0"/>
              <a:buChar char="•"/>
            </a:pPr>
            <a:r>
              <a:rPr lang="it-IT" sz="1600" dirty="0" smtClean="0">
                <a:solidFill>
                  <a:srgbClr val="FFFF00"/>
                </a:solidFill>
              </a:rPr>
              <a:t> CONTROLLO PER VARIABILI</a:t>
            </a:r>
          </a:p>
        </p:txBody>
      </p:sp>
      <p:sp>
        <p:nvSpPr>
          <p:cNvPr id="13" name="CasellaDiTesto 12"/>
          <p:cNvSpPr txBox="1"/>
          <p:nvPr/>
        </p:nvSpPr>
        <p:spPr>
          <a:xfrm>
            <a:off x="828000" y="6143644"/>
            <a:ext cx="6286544" cy="338554"/>
          </a:xfrm>
          <a:prstGeom prst="rect">
            <a:avLst/>
          </a:prstGeom>
          <a:noFill/>
        </p:spPr>
        <p:txBody>
          <a:bodyPr wrap="square" rtlCol="0">
            <a:spAutoFit/>
          </a:bodyPr>
          <a:lstStyle/>
          <a:p>
            <a:pPr>
              <a:buFont typeface="Arial" pitchFamily="34" charset="0"/>
              <a:buChar char="•"/>
            </a:pPr>
            <a:r>
              <a:rPr lang="it-IT" sz="1600" dirty="0" smtClean="0">
                <a:solidFill>
                  <a:srgbClr val="FFFF00"/>
                </a:solidFill>
              </a:rPr>
              <a:t> CONTROLLO MEDIANTE CAMPIONAMENTO STATISTICO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sp>
        <p:nvSpPr>
          <p:cNvPr id="3" name="CasellaDiTesto 2"/>
          <p:cNvSpPr txBox="1"/>
          <p:nvPr/>
        </p:nvSpPr>
        <p:spPr>
          <a:xfrm>
            <a:off x="1571604" y="142852"/>
            <a:ext cx="6000792" cy="369332"/>
          </a:xfrm>
          <a:prstGeom prst="rect">
            <a:avLst/>
          </a:prstGeom>
          <a:noFill/>
        </p:spPr>
        <p:txBody>
          <a:bodyPr wrap="square" rtlCol="0">
            <a:spAutoFit/>
          </a:bodyPr>
          <a:lstStyle/>
          <a:p>
            <a:r>
              <a:rPr lang="it-IT" dirty="0" smtClean="0"/>
              <a:t>CONTROLLO DELLA QUALITÀ PER ATTRIBUTI</a:t>
            </a:r>
            <a:endParaRPr lang="it-IT" dirty="0"/>
          </a:p>
        </p:txBody>
      </p:sp>
      <p:sp>
        <p:nvSpPr>
          <p:cNvPr id="4" name="CasellaDiTesto 3"/>
          <p:cNvSpPr txBox="1"/>
          <p:nvPr/>
        </p:nvSpPr>
        <p:spPr>
          <a:xfrm>
            <a:off x="857224" y="1142984"/>
            <a:ext cx="6000792" cy="369332"/>
          </a:xfrm>
          <a:prstGeom prst="rect">
            <a:avLst/>
          </a:prstGeom>
          <a:noFill/>
        </p:spPr>
        <p:txBody>
          <a:bodyPr wrap="square" rtlCol="0">
            <a:spAutoFit/>
          </a:bodyPr>
          <a:lstStyle/>
          <a:p>
            <a:r>
              <a:rPr lang="it-IT" u="sng" dirty="0" smtClean="0">
                <a:solidFill>
                  <a:srgbClr val="FF0000"/>
                </a:solidFill>
                <a:latin typeface="Comic Sans MS" pitchFamily="66" charset="0"/>
              </a:rPr>
              <a:t>CARTA  “p”</a:t>
            </a:r>
            <a:endParaRPr lang="it-IT" u="sng" dirty="0">
              <a:solidFill>
                <a:srgbClr val="FF0000"/>
              </a:solidFill>
              <a:latin typeface="Comic Sans MS" pitchFamily="66" charset="0"/>
            </a:endParaRPr>
          </a:p>
        </p:txBody>
      </p:sp>
      <p:sp>
        <p:nvSpPr>
          <p:cNvPr id="5" name="CasellaDiTesto 4"/>
          <p:cNvSpPr txBox="1"/>
          <p:nvPr/>
        </p:nvSpPr>
        <p:spPr>
          <a:xfrm>
            <a:off x="214282" y="1785926"/>
            <a:ext cx="8715436" cy="369332"/>
          </a:xfrm>
          <a:prstGeom prst="rect">
            <a:avLst/>
          </a:prstGeom>
          <a:noFill/>
        </p:spPr>
        <p:txBody>
          <a:bodyPr wrap="square" rtlCol="0">
            <a:spAutoFit/>
          </a:bodyPr>
          <a:lstStyle/>
          <a:p>
            <a:r>
              <a:rPr lang="it-IT" dirty="0" smtClean="0"/>
              <a:t>È una carta che evidenzia la frazione di elementi “p” non conformi di un sottogruppo.</a:t>
            </a:r>
            <a:endParaRPr lang="it-IT" dirty="0"/>
          </a:p>
        </p:txBody>
      </p:sp>
      <p:sp>
        <p:nvSpPr>
          <p:cNvPr id="6" name="CasellaDiTesto 5"/>
          <p:cNvSpPr txBox="1"/>
          <p:nvPr/>
        </p:nvSpPr>
        <p:spPr>
          <a:xfrm>
            <a:off x="285720" y="2357430"/>
            <a:ext cx="8715436" cy="369332"/>
          </a:xfrm>
          <a:prstGeom prst="rect">
            <a:avLst/>
          </a:prstGeom>
          <a:noFill/>
        </p:spPr>
        <p:txBody>
          <a:bodyPr wrap="square" rtlCol="0">
            <a:spAutoFit/>
          </a:bodyPr>
          <a:lstStyle/>
          <a:p>
            <a:r>
              <a:rPr lang="it-IT" dirty="0" smtClean="0"/>
              <a:t>Frazione di elementi non conformi di un sottogruppo: p </a:t>
            </a:r>
            <a:endParaRPr lang="it-IT"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969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20" y="3000372"/>
            <a:ext cx="3714776" cy="40821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1" name="Freccia a destra 10"/>
          <p:cNvSpPr/>
          <p:nvPr/>
        </p:nvSpPr>
        <p:spPr>
          <a:xfrm>
            <a:off x="4286248" y="3071810"/>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970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929190" y="3071810"/>
            <a:ext cx="3657600" cy="1905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14" name="CasellaDiTesto 13"/>
          <p:cNvSpPr txBox="1"/>
          <p:nvPr/>
        </p:nvSpPr>
        <p:spPr>
          <a:xfrm>
            <a:off x="428564" y="3786190"/>
            <a:ext cx="8715436" cy="369332"/>
          </a:xfrm>
          <a:prstGeom prst="rect">
            <a:avLst/>
          </a:prstGeom>
          <a:noFill/>
        </p:spPr>
        <p:txBody>
          <a:bodyPr wrap="square" rtlCol="0">
            <a:spAutoFit/>
          </a:bodyPr>
          <a:lstStyle/>
          <a:p>
            <a:r>
              <a:rPr lang="it-IT" dirty="0" smtClean="0"/>
              <a:t>Frazione  media di elementi non conformi :  </a:t>
            </a:r>
            <a:endParaRPr lang="it-IT" dirty="0"/>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9703"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57752" y="3786190"/>
            <a:ext cx="285752" cy="47625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pic>
        <p:nvPicPr>
          <p:cNvPr id="29705" name="Picture 9"/>
          <p:cNvPicPr>
            <a:picLocks noChangeAspect="1" noChangeArrowheads="1"/>
          </p:cNvPicPr>
          <p:nvPr/>
        </p:nvPicPr>
        <p:blipFill>
          <a:blip r:embed="rId6"/>
          <a:srcRect/>
          <a:stretch>
            <a:fillRect/>
          </a:stretch>
        </p:blipFill>
        <p:spPr bwMode="auto">
          <a:xfrm>
            <a:off x="2000232" y="4786322"/>
            <a:ext cx="4829175" cy="95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sp>
        <p:nvSpPr>
          <p:cNvPr id="3" name="CasellaDiTesto 2"/>
          <p:cNvSpPr txBox="1"/>
          <p:nvPr/>
        </p:nvSpPr>
        <p:spPr>
          <a:xfrm>
            <a:off x="214282" y="142852"/>
            <a:ext cx="6000792" cy="369332"/>
          </a:xfrm>
          <a:prstGeom prst="rect">
            <a:avLst/>
          </a:prstGeom>
          <a:noFill/>
        </p:spPr>
        <p:txBody>
          <a:bodyPr wrap="square" rtlCol="0">
            <a:spAutoFit/>
          </a:bodyPr>
          <a:lstStyle/>
          <a:p>
            <a:r>
              <a:rPr lang="it-IT" u="sng" dirty="0" smtClean="0">
                <a:solidFill>
                  <a:srgbClr val="FF0000"/>
                </a:solidFill>
                <a:latin typeface="Comic Sans MS" pitchFamily="66" charset="0"/>
              </a:rPr>
              <a:t>CARTA  “p”</a:t>
            </a:r>
            <a:endParaRPr lang="it-IT" u="sng" dirty="0">
              <a:solidFill>
                <a:srgbClr val="FF0000"/>
              </a:solidFill>
              <a:latin typeface="Comic Sans MS" pitchFamily="66" charset="0"/>
            </a:endParaRPr>
          </a:p>
        </p:txBody>
      </p:sp>
      <p:pic>
        <p:nvPicPr>
          <p:cNvPr id="28673" name="Picture 1"/>
          <p:cNvPicPr>
            <a:picLocks noChangeAspect="1" noChangeArrowheads="1"/>
          </p:cNvPicPr>
          <p:nvPr/>
        </p:nvPicPr>
        <p:blipFill>
          <a:blip r:embed="rId3"/>
          <a:srcRect/>
          <a:stretch>
            <a:fillRect/>
          </a:stretch>
        </p:blipFill>
        <p:spPr bwMode="auto">
          <a:xfrm>
            <a:off x="4690089" y="0"/>
            <a:ext cx="4453911" cy="1938342"/>
          </a:xfrm>
          <a:prstGeom prst="rect">
            <a:avLst/>
          </a:prstGeom>
          <a:noFill/>
          <a:ln w="9525">
            <a:noFill/>
            <a:miter lim="800000"/>
            <a:headEnd/>
            <a:tailEnd/>
          </a:ln>
          <a:effectLst/>
        </p:spPr>
      </p:pic>
      <p:pic>
        <p:nvPicPr>
          <p:cNvPr id="28674" name="Picture 2"/>
          <p:cNvPicPr>
            <a:picLocks noChangeAspect="1" noChangeArrowheads="1"/>
          </p:cNvPicPr>
          <p:nvPr/>
        </p:nvPicPr>
        <p:blipFill>
          <a:blip r:embed="rId4"/>
          <a:srcRect/>
          <a:stretch>
            <a:fillRect/>
          </a:stretch>
        </p:blipFill>
        <p:spPr bwMode="auto">
          <a:xfrm>
            <a:off x="214282" y="2857496"/>
            <a:ext cx="3542096" cy="1700206"/>
          </a:xfrm>
          <a:prstGeom prst="rect">
            <a:avLst/>
          </a:prstGeom>
          <a:noFill/>
          <a:ln w="9525">
            <a:noFill/>
            <a:miter lim="800000"/>
            <a:headEnd/>
            <a:tailEnd/>
          </a:ln>
          <a:effectLst/>
        </p:spPr>
      </p:pic>
      <p:pic>
        <p:nvPicPr>
          <p:cNvPr id="28675" name="Picture 3"/>
          <p:cNvPicPr>
            <a:picLocks noChangeAspect="1" noChangeArrowheads="1"/>
          </p:cNvPicPr>
          <p:nvPr/>
        </p:nvPicPr>
        <p:blipFill>
          <a:blip r:embed="rId5"/>
          <a:srcRect/>
          <a:stretch>
            <a:fillRect/>
          </a:stretch>
        </p:blipFill>
        <p:spPr bwMode="auto">
          <a:xfrm>
            <a:off x="5572133" y="2756086"/>
            <a:ext cx="3571868" cy="1749237"/>
          </a:xfrm>
          <a:prstGeom prst="rect">
            <a:avLst/>
          </a:prstGeom>
          <a:noFill/>
          <a:ln w="9525">
            <a:noFill/>
            <a:miter lim="800000"/>
            <a:headEnd/>
            <a:tailEnd/>
          </a:ln>
          <a:effectLst/>
        </p:spPr>
      </p:pic>
      <p:pic>
        <p:nvPicPr>
          <p:cNvPr id="28676" name="Picture 4"/>
          <p:cNvPicPr>
            <a:picLocks noChangeAspect="1" noChangeArrowheads="1"/>
          </p:cNvPicPr>
          <p:nvPr/>
        </p:nvPicPr>
        <p:blipFill>
          <a:blip r:embed="rId6"/>
          <a:srcRect/>
          <a:stretch>
            <a:fillRect/>
          </a:stretch>
        </p:blipFill>
        <p:spPr bwMode="auto">
          <a:xfrm>
            <a:off x="214282" y="4643446"/>
            <a:ext cx="3572781" cy="1690691"/>
          </a:xfrm>
          <a:prstGeom prst="rect">
            <a:avLst/>
          </a:prstGeom>
          <a:noFill/>
          <a:ln w="9525">
            <a:noFill/>
            <a:miter lim="800000"/>
            <a:headEnd/>
            <a:tailEnd/>
          </a:ln>
          <a:effectLst/>
        </p:spPr>
      </p:pic>
      <p:pic>
        <p:nvPicPr>
          <p:cNvPr id="28677" name="Picture 5"/>
          <p:cNvPicPr>
            <a:picLocks noChangeAspect="1" noChangeArrowheads="1"/>
          </p:cNvPicPr>
          <p:nvPr/>
        </p:nvPicPr>
        <p:blipFill>
          <a:blip r:embed="rId7"/>
          <a:srcRect/>
          <a:stretch>
            <a:fillRect/>
          </a:stretch>
        </p:blipFill>
        <p:spPr bwMode="auto">
          <a:xfrm>
            <a:off x="5564483" y="4572008"/>
            <a:ext cx="3579517" cy="1699177"/>
          </a:xfrm>
          <a:prstGeom prst="rect">
            <a:avLst/>
          </a:prstGeom>
          <a:noFill/>
          <a:ln w="9525">
            <a:noFill/>
            <a:miter lim="800000"/>
            <a:headEnd/>
            <a:tailEnd/>
          </a:ln>
          <a:effectLst/>
        </p:spPr>
      </p:pic>
      <p:sp>
        <p:nvSpPr>
          <p:cNvPr id="9" name="CasellaDiTesto 8"/>
          <p:cNvSpPr txBox="1"/>
          <p:nvPr/>
        </p:nvSpPr>
        <p:spPr>
          <a:xfrm>
            <a:off x="214282" y="928670"/>
            <a:ext cx="2786082" cy="369332"/>
          </a:xfrm>
          <a:prstGeom prst="rect">
            <a:avLst/>
          </a:prstGeom>
          <a:noFill/>
        </p:spPr>
        <p:txBody>
          <a:bodyPr wrap="square" rtlCol="0">
            <a:spAutoFit/>
          </a:bodyPr>
          <a:lstStyle/>
          <a:p>
            <a:r>
              <a:rPr lang="it-IT" dirty="0" smtClean="0"/>
              <a:t>Situazioni fuori controllo</a:t>
            </a:r>
            <a:endParaRPr lang="it-IT" dirty="0"/>
          </a:p>
        </p:txBody>
      </p:sp>
      <p:sp>
        <p:nvSpPr>
          <p:cNvPr id="10" name="Freccia a destra 9"/>
          <p:cNvSpPr/>
          <p:nvPr/>
        </p:nvSpPr>
        <p:spPr>
          <a:xfrm>
            <a:off x="3143240" y="1071546"/>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214282" y="2071678"/>
            <a:ext cx="2428924" cy="369332"/>
          </a:xfrm>
          <a:prstGeom prst="rect">
            <a:avLst/>
          </a:prstGeom>
          <a:noFill/>
        </p:spPr>
        <p:txBody>
          <a:bodyPr wrap="square" rtlCol="0">
            <a:spAutoFit/>
          </a:bodyPr>
          <a:lstStyle/>
          <a:p>
            <a:r>
              <a:rPr lang="it-IT" dirty="0" smtClean="0"/>
              <a:t>Situazioni in controllo</a:t>
            </a:r>
            <a:endParaRPr lang="it-IT" dirty="0"/>
          </a:p>
        </p:txBody>
      </p:sp>
      <p:sp>
        <p:nvSpPr>
          <p:cNvPr id="12" name="Freccia a destra 11"/>
          <p:cNvSpPr/>
          <p:nvPr/>
        </p:nvSpPr>
        <p:spPr>
          <a:xfrm rot="5400000">
            <a:off x="1191792" y="2522928"/>
            <a:ext cx="357190" cy="169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1 13"/>
          <p:cNvCxnSpPr/>
          <p:nvPr/>
        </p:nvCxnSpPr>
        <p:spPr>
          <a:xfrm rot="10800000">
            <a:off x="0" y="2000240"/>
            <a:ext cx="9144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sp>
        <p:nvSpPr>
          <p:cNvPr id="3" name="CasellaDiTesto 2"/>
          <p:cNvSpPr txBox="1"/>
          <p:nvPr/>
        </p:nvSpPr>
        <p:spPr>
          <a:xfrm>
            <a:off x="214282" y="142852"/>
            <a:ext cx="1500198" cy="369332"/>
          </a:xfrm>
          <a:prstGeom prst="rect">
            <a:avLst/>
          </a:prstGeom>
          <a:noFill/>
        </p:spPr>
        <p:txBody>
          <a:bodyPr wrap="square" rtlCol="0">
            <a:spAutoFit/>
          </a:bodyPr>
          <a:lstStyle/>
          <a:p>
            <a:r>
              <a:rPr lang="it-IT" u="sng" dirty="0" smtClean="0">
                <a:solidFill>
                  <a:srgbClr val="FF0000"/>
                </a:solidFill>
                <a:latin typeface="Comic Sans MS" pitchFamily="66" charset="0"/>
              </a:rPr>
              <a:t>CARTA  “p”</a:t>
            </a:r>
            <a:endParaRPr lang="it-IT" u="sng" dirty="0">
              <a:solidFill>
                <a:srgbClr val="FF0000"/>
              </a:solidFill>
              <a:latin typeface="Comic Sans MS" pitchFamily="66" charset="0"/>
            </a:endParaRPr>
          </a:p>
        </p:txBody>
      </p:sp>
      <p:sp>
        <p:nvSpPr>
          <p:cNvPr id="4" name="CasellaDiTesto 3"/>
          <p:cNvSpPr txBox="1"/>
          <p:nvPr/>
        </p:nvSpPr>
        <p:spPr>
          <a:xfrm>
            <a:off x="214282" y="785794"/>
            <a:ext cx="8715436" cy="646331"/>
          </a:xfrm>
          <a:prstGeom prst="rect">
            <a:avLst/>
          </a:prstGeom>
          <a:noFill/>
        </p:spPr>
        <p:txBody>
          <a:bodyPr wrap="square" rtlCol="0">
            <a:spAutoFit/>
          </a:bodyPr>
          <a:lstStyle/>
          <a:p>
            <a:r>
              <a:rPr lang="it-IT" dirty="0" smtClean="0"/>
              <a:t>Per calcolare i limiti di controllo si distinguono i 2 casi di sottogruppi con numerosità costante e non costante.</a:t>
            </a:r>
            <a:endParaRPr lang="it-IT" dirty="0"/>
          </a:p>
        </p:txBody>
      </p:sp>
      <p:sp>
        <p:nvSpPr>
          <p:cNvPr id="5" name="CasellaDiTesto 4"/>
          <p:cNvSpPr txBox="1"/>
          <p:nvPr/>
        </p:nvSpPr>
        <p:spPr>
          <a:xfrm>
            <a:off x="142844" y="1643050"/>
            <a:ext cx="7929618" cy="369332"/>
          </a:xfrm>
          <a:prstGeom prst="rect">
            <a:avLst/>
          </a:prstGeom>
          <a:noFill/>
        </p:spPr>
        <p:txBody>
          <a:bodyPr wrap="square" rtlCol="0">
            <a:spAutoFit/>
          </a:bodyPr>
          <a:lstStyle/>
          <a:p>
            <a:r>
              <a:rPr lang="it-IT" u="sng" dirty="0" smtClean="0"/>
              <a:t>NUMEROSITÀ  n = costante  per ogni sottogruppo: </a:t>
            </a:r>
            <a:endParaRPr lang="it-IT" u="sng" dirty="0"/>
          </a:p>
        </p:txBody>
      </p:sp>
      <p:pic>
        <p:nvPicPr>
          <p:cNvPr id="27649" name="Picture 1"/>
          <p:cNvPicPr>
            <a:picLocks noChangeAspect="1" noChangeArrowheads="1"/>
          </p:cNvPicPr>
          <p:nvPr/>
        </p:nvPicPr>
        <p:blipFill>
          <a:blip r:embed="rId3"/>
          <a:srcRect/>
          <a:stretch>
            <a:fillRect/>
          </a:stretch>
        </p:blipFill>
        <p:spPr bwMode="auto">
          <a:xfrm>
            <a:off x="1928794" y="2214554"/>
            <a:ext cx="3333750" cy="1285875"/>
          </a:xfrm>
          <a:prstGeom prst="rect">
            <a:avLst/>
          </a:prstGeom>
          <a:noFill/>
          <a:ln w="9525">
            <a:noFill/>
            <a:miter lim="800000"/>
            <a:headEnd/>
            <a:tailEnd/>
          </a:ln>
          <a:effectLst/>
        </p:spPr>
      </p:pic>
      <p:sp>
        <p:nvSpPr>
          <p:cNvPr id="7" name="CasellaDiTesto 6"/>
          <p:cNvSpPr txBox="1"/>
          <p:nvPr/>
        </p:nvSpPr>
        <p:spPr>
          <a:xfrm>
            <a:off x="142844" y="4176725"/>
            <a:ext cx="7929618" cy="369332"/>
          </a:xfrm>
          <a:prstGeom prst="rect">
            <a:avLst/>
          </a:prstGeom>
          <a:noFill/>
        </p:spPr>
        <p:txBody>
          <a:bodyPr wrap="square" rtlCol="0">
            <a:spAutoFit/>
          </a:bodyPr>
          <a:lstStyle/>
          <a:p>
            <a:r>
              <a:rPr lang="it-IT" u="sng" dirty="0" smtClean="0"/>
              <a:t>NUMEROSITÀ  dei sottogruppi quasi costante:</a:t>
            </a:r>
            <a:endParaRPr lang="it-IT" u="sng" dirty="0"/>
          </a:p>
        </p:txBody>
      </p:sp>
      <p:pic>
        <p:nvPicPr>
          <p:cNvPr id="27650" name="Picture 2"/>
          <p:cNvPicPr>
            <a:picLocks noChangeAspect="1" noChangeArrowheads="1"/>
          </p:cNvPicPr>
          <p:nvPr/>
        </p:nvPicPr>
        <p:blipFill>
          <a:blip r:embed="rId4"/>
          <a:srcRect/>
          <a:stretch>
            <a:fillRect/>
          </a:stretch>
        </p:blipFill>
        <p:spPr bwMode="auto">
          <a:xfrm>
            <a:off x="1142976" y="4748229"/>
            <a:ext cx="1190625" cy="581025"/>
          </a:xfrm>
          <a:prstGeom prst="rect">
            <a:avLst/>
          </a:prstGeom>
          <a:noFill/>
          <a:ln w="9525">
            <a:noFill/>
            <a:miter lim="800000"/>
            <a:headEnd/>
            <a:tailEnd/>
          </a:ln>
          <a:effectLst/>
        </p:spPr>
      </p:pic>
      <p:pic>
        <p:nvPicPr>
          <p:cNvPr id="27651" name="Picture 3"/>
          <p:cNvPicPr>
            <a:picLocks noChangeAspect="1" noChangeArrowheads="1"/>
          </p:cNvPicPr>
          <p:nvPr/>
        </p:nvPicPr>
        <p:blipFill>
          <a:blip r:embed="rId5"/>
          <a:srcRect/>
          <a:stretch>
            <a:fillRect/>
          </a:stretch>
        </p:blipFill>
        <p:spPr bwMode="auto">
          <a:xfrm>
            <a:off x="2857488" y="4714884"/>
            <a:ext cx="3343275" cy="1038225"/>
          </a:xfrm>
          <a:prstGeom prst="rect">
            <a:avLst/>
          </a:prstGeom>
          <a:noFill/>
          <a:ln w="9525">
            <a:noFill/>
            <a:miter lim="800000"/>
            <a:headEnd/>
            <a:tailEnd/>
          </a:ln>
          <a:effectLst/>
        </p:spPr>
      </p:pic>
      <p:pic>
        <p:nvPicPr>
          <p:cNvPr id="27652" name="Picture 4"/>
          <p:cNvPicPr>
            <a:picLocks noChangeAspect="1" noChangeArrowheads="1"/>
          </p:cNvPicPr>
          <p:nvPr/>
        </p:nvPicPr>
        <p:blipFill>
          <a:blip r:embed="rId6"/>
          <a:srcRect/>
          <a:stretch>
            <a:fillRect/>
          </a:stretch>
        </p:blipFill>
        <p:spPr bwMode="auto">
          <a:xfrm>
            <a:off x="5000628" y="4176725"/>
            <a:ext cx="1962150" cy="409575"/>
          </a:xfrm>
          <a:prstGeom prst="rect">
            <a:avLst/>
          </a:prstGeom>
          <a:ln w="9525">
            <a:noFill/>
            <a:miter lim="800000"/>
            <a:headEnd/>
            <a:tailEnd/>
          </a:ln>
          <a:effectLst/>
        </p:spPr>
      </p:pic>
      <p:cxnSp>
        <p:nvCxnSpPr>
          <p:cNvPr id="11" name="Connettore 1 10"/>
          <p:cNvCxnSpPr/>
          <p:nvPr/>
        </p:nvCxnSpPr>
        <p:spPr>
          <a:xfrm rot="10800000">
            <a:off x="0" y="3714752"/>
            <a:ext cx="9144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sp>
        <p:nvSpPr>
          <p:cNvPr id="3" name="CasellaDiTesto 2"/>
          <p:cNvSpPr txBox="1"/>
          <p:nvPr/>
        </p:nvSpPr>
        <p:spPr>
          <a:xfrm>
            <a:off x="214282" y="142852"/>
            <a:ext cx="1928826" cy="369332"/>
          </a:xfrm>
          <a:prstGeom prst="rect">
            <a:avLst/>
          </a:prstGeom>
          <a:noFill/>
        </p:spPr>
        <p:txBody>
          <a:bodyPr wrap="square" rtlCol="0">
            <a:spAutoFit/>
          </a:bodyPr>
          <a:lstStyle/>
          <a:p>
            <a:r>
              <a:rPr lang="it-IT" u="sng" dirty="0" smtClean="0">
                <a:solidFill>
                  <a:srgbClr val="FF0000"/>
                </a:solidFill>
                <a:latin typeface="Comic Sans MS" pitchFamily="66" charset="0"/>
              </a:rPr>
              <a:t>CARTA  “</a:t>
            </a:r>
            <a:r>
              <a:rPr lang="it-IT" u="sng" dirty="0" err="1" smtClean="0">
                <a:solidFill>
                  <a:srgbClr val="FF0000"/>
                </a:solidFill>
                <a:latin typeface="Comic Sans MS" pitchFamily="66" charset="0"/>
              </a:rPr>
              <a:t>pn</a:t>
            </a:r>
            <a:r>
              <a:rPr lang="it-IT" u="sng" dirty="0" smtClean="0">
                <a:solidFill>
                  <a:srgbClr val="FF0000"/>
                </a:solidFill>
                <a:latin typeface="Comic Sans MS" pitchFamily="66" charset="0"/>
              </a:rPr>
              <a:t>”</a:t>
            </a:r>
            <a:endParaRPr lang="it-IT" u="sng" dirty="0">
              <a:solidFill>
                <a:srgbClr val="FF0000"/>
              </a:solidFill>
              <a:latin typeface="Comic Sans MS" pitchFamily="66" charset="0"/>
            </a:endParaRPr>
          </a:p>
        </p:txBody>
      </p:sp>
      <p:sp>
        <p:nvSpPr>
          <p:cNvPr id="4" name="CasellaDiTesto 3"/>
          <p:cNvSpPr txBox="1"/>
          <p:nvPr/>
        </p:nvSpPr>
        <p:spPr>
          <a:xfrm>
            <a:off x="142844" y="571480"/>
            <a:ext cx="9001156" cy="923330"/>
          </a:xfrm>
          <a:prstGeom prst="rect">
            <a:avLst/>
          </a:prstGeom>
          <a:noFill/>
        </p:spPr>
        <p:txBody>
          <a:bodyPr wrap="square" rtlCol="0">
            <a:spAutoFit/>
          </a:bodyPr>
          <a:lstStyle/>
          <a:p>
            <a:r>
              <a:rPr lang="it-IT" dirty="0" smtClean="0"/>
              <a:t>Se dalla definizione di carta “p” ci si ricorda che </a:t>
            </a:r>
            <a:r>
              <a:rPr lang="it-IT" dirty="0" err="1" smtClean="0"/>
              <a:t>pn</a:t>
            </a:r>
            <a:r>
              <a:rPr lang="it-IT" dirty="0" smtClean="0"/>
              <a:t> indica il numero di elementi non conformi si capisce subito che la carta “</a:t>
            </a:r>
            <a:r>
              <a:rPr lang="it-IT" dirty="0" err="1" smtClean="0"/>
              <a:t>pn</a:t>
            </a:r>
            <a:r>
              <a:rPr lang="it-IT" dirty="0" smtClean="0"/>
              <a:t>” indica appunto il numero di elementi non conformi.</a:t>
            </a:r>
            <a:endParaRPr lang="it-IT" dirty="0"/>
          </a:p>
        </p:txBody>
      </p:sp>
      <p:pic>
        <p:nvPicPr>
          <p:cNvPr id="5"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5984" y="1285860"/>
            <a:ext cx="3657600" cy="1905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7" name="Freccia a destra 6"/>
          <p:cNvSpPr/>
          <p:nvPr/>
        </p:nvSpPr>
        <p:spPr>
          <a:xfrm>
            <a:off x="1428728" y="1214422"/>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42844" y="1643050"/>
            <a:ext cx="9001156" cy="923330"/>
          </a:xfrm>
          <a:prstGeom prst="rect">
            <a:avLst/>
          </a:prstGeom>
          <a:noFill/>
        </p:spPr>
        <p:txBody>
          <a:bodyPr wrap="square" rtlCol="0">
            <a:spAutoFit/>
          </a:bodyPr>
          <a:lstStyle/>
          <a:p>
            <a:r>
              <a:rPr lang="it-IT" dirty="0" smtClean="0"/>
              <a:t>Solo quando (CONDIZIONE NECESSARIA E SUFFICIENTE) gli elementi controllati sono disposti in k sottogruppi di numerosità costante anziché la carta “p” si può usare la carta ”</a:t>
            </a:r>
            <a:r>
              <a:rPr lang="it-IT" dirty="0" err="1" smtClean="0"/>
              <a:t>pn</a:t>
            </a:r>
            <a:r>
              <a:rPr lang="it-IT" dirty="0" smtClean="0"/>
              <a:t>”.</a:t>
            </a:r>
            <a:endParaRPr lang="it-IT" dirty="0"/>
          </a:p>
        </p:txBody>
      </p:sp>
      <p:pic>
        <p:nvPicPr>
          <p:cNvPr id="26625" name="Picture 1"/>
          <p:cNvPicPr>
            <a:picLocks noChangeAspect="1" noChangeArrowheads="1"/>
          </p:cNvPicPr>
          <p:nvPr/>
        </p:nvPicPr>
        <p:blipFill>
          <a:blip r:embed="rId4"/>
          <a:srcRect/>
          <a:stretch>
            <a:fillRect/>
          </a:stretch>
        </p:blipFill>
        <p:spPr bwMode="auto">
          <a:xfrm>
            <a:off x="571472" y="2714620"/>
            <a:ext cx="5095875" cy="762000"/>
          </a:xfrm>
          <a:prstGeom prst="rect">
            <a:avLst/>
          </a:prstGeom>
          <a:noFill/>
          <a:ln w="9525">
            <a:noFill/>
            <a:miter lim="800000"/>
            <a:headEnd/>
            <a:tailEnd/>
          </a:ln>
          <a:effectLst/>
        </p:spPr>
      </p:pic>
      <p:pic>
        <p:nvPicPr>
          <p:cNvPr id="26626" name="Picture 2"/>
          <p:cNvPicPr>
            <a:picLocks noChangeAspect="1" noChangeArrowheads="1"/>
          </p:cNvPicPr>
          <p:nvPr/>
        </p:nvPicPr>
        <p:blipFill>
          <a:blip r:embed="rId5"/>
          <a:srcRect/>
          <a:stretch>
            <a:fillRect/>
          </a:stretch>
        </p:blipFill>
        <p:spPr bwMode="auto">
          <a:xfrm>
            <a:off x="500034" y="3857628"/>
            <a:ext cx="7456487" cy="742950"/>
          </a:xfrm>
          <a:prstGeom prst="rect">
            <a:avLst/>
          </a:prstGeom>
          <a:noFill/>
          <a:ln w="9525">
            <a:noFill/>
            <a:miter lim="800000"/>
            <a:headEnd/>
            <a:tailEnd/>
          </a:ln>
          <a:effectLst/>
        </p:spPr>
      </p:pic>
      <p:pic>
        <p:nvPicPr>
          <p:cNvPr id="26627" name="Picture 3"/>
          <p:cNvPicPr>
            <a:picLocks noChangeAspect="1" noChangeArrowheads="1"/>
          </p:cNvPicPr>
          <p:nvPr/>
        </p:nvPicPr>
        <p:blipFill>
          <a:blip r:embed="rId6"/>
          <a:srcRect/>
          <a:stretch>
            <a:fillRect/>
          </a:stretch>
        </p:blipFill>
        <p:spPr bwMode="auto">
          <a:xfrm>
            <a:off x="1071538" y="5214950"/>
            <a:ext cx="3733800" cy="971550"/>
          </a:xfrm>
          <a:prstGeom prst="rect">
            <a:avLst/>
          </a:prstGeom>
          <a:noFill/>
          <a:ln w="9525">
            <a:noFill/>
            <a:miter lim="800000"/>
            <a:headEnd/>
            <a:tailEnd/>
          </a:ln>
          <a:effectLst/>
        </p:spPr>
      </p:pic>
      <p:sp>
        <p:nvSpPr>
          <p:cNvPr id="12" name="CasellaDiTesto 11"/>
          <p:cNvSpPr txBox="1"/>
          <p:nvPr/>
        </p:nvSpPr>
        <p:spPr>
          <a:xfrm>
            <a:off x="214282" y="4702742"/>
            <a:ext cx="8715436" cy="369332"/>
          </a:xfrm>
          <a:prstGeom prst="rect">
            <a:avLst/>
          </a:prstGeom>
          <a:noFill/>
        </p:spPr>
        <p:txBody>
          <a:bodyPr wrap="square" rtlCol="0">
            <a:spAutoFit/>
          </a:bodyPr>
          <a:lstStyle/>
          <a:p>
            <a:r>
              <a:rPr lang="it-IT" dirty="0" smtClean="0"/>
              <a:t>I limiti superiore e inferiore di controllo si calcolano in questo modo:</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sp>
        <p:nvSpPr>
          <p:cNvPr id="3" name="CasellaDiTesto 2"/>
          <p:cNvSpPr txBox="1"/>
          <p:nvPr/>
        </p:nvSpPr>
        <p:spPr>
          <a:xfrm>
            <a:off x="214282" y="142852"/>
            <a:ext cx="1928826" cy="369332"/>
          </a:xfrm>
          <a:prstGeom prst="rect">
            <a:avLst/>
          </a:prstGeom>
          <a:noFill/>
        </p:spPr>
        <p:txBody>
          <a:bodyPr wrap="square" rtlCol="0">
            <a:spAutoFit/>
          </a:bodyPr>
          <a:lstStyle/>
          <a:p>
            <a:r>
              <a:rPr lang="it-IT" u="sng" dirty="0" smtClean="0">
                <a:solidFill>
                  <a:srgbClr val="FF0000"/>
                </a:solidFill>
                <a:latin typeface="Comic Sans MS" pitchFamily="66" charset="0"/>
              </a:rPr>
              <a:t>CARTA  “d”</a:t>
            </a:r>
            <a:endParaRPr lang="it-IT" u="sng" dirty="0">
              <a:solidFill>
                <a:srgbClr val="FF0000"/>
              </a:solidFill>
              <a:latin typeface="Comic Sans MS" pitchFamily="66" charset="0"/>
            </a:endParaRPr>
          </a:p>
        </p:txBody>
      </p:sp>
      <p:sp>
        <p:nvSpPr>
          <p:cNvPr id="4" name="CasellaDiTesto 3"/>
          <p:cNvSpPr txBox="1"/>
          <p:nvPr/>
        </p:nvSpPr>
        <p:spPr>
          <a:xfrm>
            <a:off x="142844" y="571480"/>
            <a:ext cx="9001156" cy="1200329"/>
          </a:xfrm>
          <a:prstGeom prst="rect">
            <a:avLst/>
          </a:prstGeom>
          <a:noFill/>
        </p:spPr>
        <p:txBody>
          <a:bodyPr wrap="square" rtlCol="0">
            <a:spAutoFit/>
          </a:bodyPr>
          <a:lstStyle/>
          <a:p>
            <a:r>
              <a:rPr lang="it-IT" dirty="0" smtClean="0"/>
              <a:t>Solo quando (CONDIZIONE NECESSARIA E SUFFICIENTE) gli elementi controllati sono disposti in k sottogruppi di numerosità costante  si può utilizzare la carta “d”.</a:t>
            </a:r>
          </a:p>
          <a:p>
            <a:r>
              <a:rPr lang="it-IT" dirty="0" smtClean="0"/>
              <a:t>Nella carta “d”  si riportano  il numero di difetti di sottogruppi tutti della stessa numerosità.</a:t>
            </a:r>
            <a:endParaRPr lang="it-IT" dirty="0"/>
          </a:p>
        </p:txBody>
      </p:sp>
      <p:pic>
        <p:nvPicPr>
          <p:cNvPr id="25601" name="Picture 1"/>
          <p:cNvPicPr>
            <a:picLocks noChangeAspect="1" noChangeArrowheads="1"/>
          </p:cNvPicPr>
          <p:nvPr/>
        </p:nvPicPr>
        <p:blipFill>
          <a:blip r:embed="rId3"/>
          <a:srcRect/>
          <a:stretch>
            <a:fillRect/>
          </a:stretch>
        </p:blipFill>
        <p:spPr bwMode="auto">
          <a:xfrm>
            <a:off x="1000100" y="2214554"/>
            <a:ext cx="6924675" cy="819150"/>
          </a:xfrm>
          <a:prstGeom prst="rect">
            <a:avLst/>
          </a:prstGeom>
          <a:noFill/>
          <a:ln w="9525">
            <a:noFill/>
            <a:miter lim="800000"/>
            <a:headEnd/>
            <a:tailEnd/>
          </a:ln>
          <a:effectLst/>
        </p:spPr>
      </p:pic>
      <p:sp>
        <p:nvSpPr>
          <p:cNvPr id="6" name="CasellaDiTesto 5"/>
          <p:cNvSpPr txBox="1"/>
          <p:nvPr/>
        </p:nvSpPr>
        <p:spPr>
          <a:xfrm>
            <a:off x="214282" y="3429000"/>
            <a:ext cx="8715436" cy="369332"/>
          </a:xfrm>
          <a:prstGeom prst="rect">
            <a:avLst/>
          </a:prstGeom>
          <a:noFill/>
        </p:spPr>
        <p:txBody>
          <a:bodyPr wrap="square" rtlCol="0">
            <a:spAutoFit/>
          </a:bodyPr>
          <a:lstStyle/>
          <a:p>
            <a:r>
              <a:rPr lang="it-IT" dirty="0" smtClean="0"/>
              <a:t>I limiti superiore e inferiore di controllo si calcolano in questo modo:</a:t>
            </a:r>
            <a:endParaRPr lang="it-IT" dirty="0"/>
          </a:p>
        </p:txBody>
      </p:sp>
      <p:pic>
        <p:nvPicPr>
          <p:cNvPr id="25602" name="Picture 2"/>
          <p:cNvPicPr>
            <a:picLocks noChangeAspect="1" noChangeArrowheads="1"/>
          </p:cNvPicPr>
          <p:nvPr/>
        </p:nvPicPr>
        <p:blipFill>
          <a:blip r:embed="rId4"/>
          <a:srcRect/>
          <a:stretch>
            <a:fillRect/>
          </a:stretch>
        </p:blipFill>
        <p:spPr bwMode="auto">
          <a:xfrm>
            <a:off x="2357422" y="4000504"/>
            <a:ext cx="2419350" cy="49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sp>
        <p:nvSpPr>
          <p:cNvPr id="3" name="CasellaDiTesto 2"/>
          <p:cNvSpPr txBox="1"/>
          <p:nvPr/>
        </p:nvSpPr>
        <p:spPr>
          <a:xfrm>
            <a:off x="214282" y="142852"/>
            <a:ext cx="1928826" cy="369332"/>
          </a:xfrm>
          <a:prstGeom prst="rect">
            <a:avLst/>
          </a:prstGeom>
          <a:noFill/>
        </p:spPr>
        <p:txBody>
          <a:bodyPr wrap="square" rtlCol="0">
            <a:spAutoFit/>
          </a:bodyPr>
          <a:lstStyle/>
          <a:p>
            <a:r>
              <a:rPr lang="it-IT" u="sng" dirty="0" smtClean="0">
                <a:solidFill>
                  <a:srgbClr val="FF0000"/>
                </a:solidFill>
                <a:latin typeface="Comic Sans MS" pitchFamily="66" charset="0"/>
              </a:rPr>
              <a:t>ESERCIZIO</a:t>
            </a:r>
            <a:endParaRPr lang="it-IT" u="sng" dirty="0">
              <a:solidFill>
                <a:srgbClr val="FF0000"/>
              </a:solidFill>
              <a:latin typeface="Comic Sans MS" pitchFamily="66" charset="0"/>
            </a:endParaRPr>
          </a:p>
        </p:txBody>
      </p:sp>
      <p:sp>
        <p:nvSpPr>
          <p:cNvPr id="4" name="CasellaDiTesto 3"/>
          <p:cNvSpPr txBox="1"/>
          <p:nvPr/>
        </p:nvSpPr>
        <p:spPr>
          <a:xfrm>
            <a:off x="142844" y="571480"/>
            <a:ext cx="9001156" cy="1077218"/>
          </a:xfrm>
          <a:prstGeom prst="rect">
            <a:avLst/>
          </a:prstGeom>
          <a:noFill/>
        </p:spPr>
        <p:txBody>
          <a:bodyPr wrap="square" rtlCol="0">
            <a:spAutoFit/>
          </a:bodyPr>
          <a:lstStyle/>
          <a:p>
            <a:r>
              <a:rPr lang="it-IT" sz="1600" dirty="0" smtClean="0">
                <a:latin typeface="Comic Sans MS" pitchFamily="66" charset="0"/>
              </a:rPr>
              <a:t>Tracciare il grafico “p” relativo alla costruzione in serie di perni rettificati, il cui diametro deve essere controllato con calibro passa e non passa per valutare il numero di elementi non conformi e la relativa frazione media. Si consideri la numerosità dei sottogruppi costante e pari a 100 (n = 100).</a:t>
            </a:r>
            <a:endParaRPr lang="it-IT" sz="1600" dirty="0">
              <a:latin typeface="Comic Sans MS" pitchFamily="66" charset="0"/>
            </a:endParaRPr>
          </a:p>
        </p:txBody>
      </p:sp>
      <p:pic>
        <p:nvPicPr>
          <p:cNvPr id="30722" name="Picture 2"/>
          <p:cNvPicPr>
            <a:picLocks noChangeAspect="1" noChangeArrowheads="1"/>
          </p:cNvPicPr>
          <p:nvPr/>
        </p:nvPicPr>
        <p:blipFill>
          <a:blip r:embed="rId3"/>
          <a:srcRect/>
          <a:stretch>
            <a:fillRect/>
          </a:stretch>
        </p:blipFill>
        <p:spPr bwMode="auto">
          <a:xfrm>
            <a:off x="142844" y="1785926"/>
            <a:ext cx="1849393" cy="4862519"/>
          </a:xfrm>
          <a:prstGeom prst="rect">
            <a:avLst/>
          </a:prstGeom>
          <a:noFill/>
          <a:ln w="9525">
            <a:noFill/>
            <a:miter lim="800000"/>
            <a:headEnd/>
            <a:tailEnd/>
          </a:ln>
          <a:effectLst/>
        </p:spPr>
      </p:pic>
      <p:pic>
        <p:nvPicPr>
          <p:cNvPr id="30723" name="Picture 3"/>
          <p:cNvPicPr>
            <a:picLocks noChangeAspect="1" noChangeArrowheads="1"/>
          </p:cNvPicPr>
          <p:nvPr/>
        </p:nvPicPr>
        <p:blipFill>
          <a:blip r:embed="rId4"/>
          <a:srcRect/>
          <a:stretch>
            <a:fillRect/>
          </a:stretch>
        </p:blipFill>
        <p:spPr bwMode="auto">
          <a:xfrm>
            <a:off x="2428860" y="1928802"/>
            <a:ext cx="4143404" cy="1533273"/>
          </a:xfrm>
          <a:prstGeom prst="rect">
            <a:avLst/>
          </a:prstGeom>
          <a:noFill/>
          <a:ln w="9525">
            <a:noFill/>
            <a:miter lim="800000"/>
            <a:headEnd/>
            <a:tailEnd/>
          </a:ln>
          <a:effectLst/>
        </p:spPr>
      </p:pic>
      <p:sp>
        <p:nvSpPr>
          <p:cNvPr id="7" name="CasellaDiTesto 6"/>
          <p:cNvSpPr txBox="1"/>
          <p:nvPr/>
        </p:nvSpPr>
        <p:spPr>
          <a:xfrm>
            <a:off x="2428860" y="1571612"/>
            <a:ext cx="1857388" cy="338554"/>
          </a:xfrm>
          <a:prstGeom prst="rect">
            <a:avLst/>
          </a:prstGeom>
          <a:noFill/>
        </p:spPr>
        <p:txBody>
          <a:bodyPr wrap="square" rtlCol="0">
            <a:spAutoFit/>
          </a:bodyPr>
          <a:lstStyle/>
          <a:p>
            <a:r>
              <a:rPr lang="it-IT" sz="1600" u="sng" dirty="0" smtClean="0">
                <a:solidFill>
                  <a:schemeClr val="bg1"/>
                </a:solidFill>
                <a:latin typeface="Comic Sans MS" pitchFamily="66" charset="0"/>
              </a:rPr>
              <a:t>RISOLUZIONE:</a:t>
            </a:r>
            <a:endParaRPr lang="it-IT" sz="1600" u="sng" dirty="0">
              <a:solidFill>
                <a:schemeClr val="bg1"/>
              </a:solidFill>
              <a:latin typeface="Comic Sans MS" pitchFamily="66" charset="0"/>
            </a:endParaRPr>
          </a:p>
        </p:txBody>
      </p:sp>
      <p:pic>
        <p:nvPicPr>
          <p:cNvPr id="30724" name="Picture 4"/>
          <p:cNvPicPr>
            <a:picLocks noChangeAspect="1" noChangeArrowheads="1"/>
          </p:cNvPicPr>
          <p:nvPr/>
        </p:nvPicPr>
        <p:blipFill>
          <a:blip r:embed="rId5"/>
          <a:srcRect/>
          <a:stretch>
            <a:fillRect/>
          </a:stretch>
        </p:blipFill>
        <p:spPr bwMode="auto">
          <a:xfrm>
            <a:off x="2428860" y="3500438"/>
            <a:ext cx="4714908" cy="2330581"/>
          </a:xfrm>
          <a:prstGeom prst="rect">
            <a:avLst/>
          </a:prstGeom>
          <a:noFill/>
          <a:ln w="9525">
            <a:noFill/>
            <a:miter lim="800000"/>
            <a:headEnd/>
            <a:tailEnd/>
          </a:ln>
          <a:effectLst/>
        </p:spPr>
      </p:pic>
      <p:sp>
        <p:nvSpPr>
          <p:cNvPr id="9" name="CasellaDiTesto 8"/>
          <p:cNvSpPr txBox="1"/>
          <p:nvPr/>
        </p:nvSpPr>
        <p:spPr>
          <a:xfrm>
            <a:off x="7439012" y="3000372"/>
            <a:ext cx="1704988" cy="2308324"/>
          </a:xfrm>
          <a:prstGeom prst="rect">
            <a:avLst/>
          </a:prstGeom>
          <a:noFill/>
        </p:spPr>
        <p:txBody>
          <a:bodyPr wrap="square" rtlCol="0">
            <a:spAutoFit/>
          </a:bodyPr>
          <a:lstStyle/>
          <a:p>
            <a:r>
              <a:rPr lang="it-IT" sz="1600" dirty="0" smtClean="0">
                <a:latin typeface="Comic Sans MS" pitchFamily="66" charset="0"/>
              </a:rPr>
              <a:t>Quando il calcolo del limite inferiore di controllo fornisce valori negativi, tale limite si considera uguale a zero.</a:t>
            </a:r>
            <a:endParaRPr lang="it-IT" sz="1600" dirty="0">
              <a:latin typeface="Comic Sans MS" pitchFamily="66" charset="0"/>
            </a:endParaRPr>
          </a:p>
        </p:txBody>
      </p:sp>
      <p:cxnSp>
        <p:nvCxnSpPr>
          <p:cNvPr id="10" name="Connettore 1 9"/>
          <p:cNvCxnSpPr/>
          <p:nvPr/>
        </p:nvCxnSpPr>
        <p:spPr>
          <a:xfrm rot="10800000">
            <a:off x="2285984" y="1571612"/>
            <a:ext cx="6858016"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5400000">
            <a:off x="-357210" y="4214806"/>
            <a:ext cx="5286388"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sp>
        <p:nvSpPr>
          <p:cNvPr id="3" name="CasellaDiTesto 2"/>
          <p:cNvSpPr txBox="1"/>
          <p:nvPr/>
        </p:nvSpPr>
        <p:spPr>
          <a:xfrm>
            <a:off x="214282" y="142852"/>
            <a:ext cx="8929718" cy="369332"/>
          </a:xfrm>
          <a:prstGeom prst="rect">
            <a:avLst/>
          </a:prstGeom>
          <a:noFill/>
        </p:spPr>
        <p:txBody>
          <a:bodyPr wrap="square" rtlCol="0">
            <a:spAutoFit/>
          </a:bodyPr>
          <a:lstStyle/>
          <a:p>
            <a:r>
              <a:rPr lang="it-IT" sz="1400" u="sng" dirty="0" smtClean="0">
                <a:solidFill>
                  <a:srgbClr val="FF0000"/>
                </a:solidFill>
                <a:latin typeface="Comic Sans MS" pitchFamily="66" charset="0"/>
              </a:rPr>
              <a:t>VALUTAZIONE DEL RISCHIO NEL COLLAUDO PER ATTRIBUTI: </a:t>
            </a:r>
            <a:r>
              <a:rPr lang="it-IT" u="sng" dirty="0" smtClean="0">
                <a:solidFill>
                  <a:srgbClr val="FF0000"/>
                </a:solidFill>
                <a:latin typeface="Comic Sans MS" pitchFamily="66" charset="0"/>
              </a:rPr>
              <a:t>LA “CURVA OPERATIVA”</a:t>
            </a:r>
            <a:endParaRPr lang="it-IT" u="sng" dirty="0">
              <a:solidFill>
                <a:srgbClr val="FF0000"/>
              </a:solidFill>
              <a:latin typeface="Comic Sans MS" pitchFamily="66" charset="0"/>
            </a:endParaRPr>
          </a:p>
        </p:txBody>
      </p:sp>
      <p:sp>
        <p:nvSpPr>
          <p:cNvPr id="4" name="CasellaDiTesto 3"/>
          <p:cNvSpPr txBox="1"/>
          <p:nvPr/>
        </p:nvSpPr>
        <p:spPr>
          <a:xfrm>
            <a:off x="285720" y="857232"/>
            <a:ext cx="8715436" cy="830997"/>
          </a:xfrm>
          <a:prstGeom prst="rect">
            <a:avLst/>
          </a:prstGeom>
          <a:noFill/>
        </p:spPr>
        <p:txBody>
          <a:bodyPr wrap="square" rtlCol="0">
            <a:spAutoFit/>
          </a:bodyPr>
          <a:lstStyle/>
          <a:p>
            <a:r>
              <a:rPr lang="it-IT" sz="1600" dirty="0" smtClean="0">
                <a:latin typeface="Comic Sans MS" pitchFamily="66" charset="0"/>
              </a:rPr>
              <a:t>La procedura di collaudo mediante l’adozione di un piano di campionamento di accettazione per attributi stabilisce la numerosità del campione ed i criteri per determinare se il lotto da cui è stato estratto il campione deve essere accettato o scartato.</a:t>
            </a:r>
            <a:endParaRPr lang="it-IT" sz="1600" dirty="0">
              <a:latin typeface="Comic Sans MS" pitchFamily="66" charset="0"/>
            </a:endParaRPr>
          </a:p>
        </p:txBody>
      </p:sp>
      <p:sp>
        <p:nvSpPr>
          <p:cNvPr id="5" name="CasellaDiTesto 4"/>
          <p:cNvSpPr txBox="1"/>
          <p:nvPr/>
        </p:nvSpPr>
        <p:spPr>
          <a:xfrm>
            <a:off x="214282" y="1857364"/>
            <a:ext cx="8715436" cy="338554"/>
          </a:xfrm>
          <a:prstGeom prst="rect">
            <a:avLst/>
          </a:prstGeom>
          <a:noFill/>
        </p:spPr>
        <p:txBody>
          <a:bodyPr wrap="square" rtlCol="0">
            <a:spAutoFit/>
          </a:bodyPr>
          <a:lstStyle/>
          <a:p>
            <a:r>
              <a:rPr lang="it-IT" sz="1600" dirty="0" smtClean="0">
                <a:latin typeface="Comic Sans MS" pitchFamily="66" charset="0"/>
              </a:rPr>
              <a:t>In funzione dei risultati conseguiti ciò comporta i seguenti rischi:</a:t>
            </a:r>
            <a:endParaRPr lang="it-IT" sz="1600" dirty="0">
              <a:latin typeface="Comic Sans MS" pitchFamily="66" charset="0"/>
            </a:endParaRPr>
          </a:p>
        </p:txBody>
      </p:sp>
      <p:sp>
        <p:nvSpPr>
          <p:cNvPr id="6" name="CasellaDiTesto 5"/>
          <p:cNvSpPr txBox="1"/>
          <p:nvPr/>
        </p:nvSpPr>
        <p:spPr>
          <a:xfrm>
            <a:off x="214282" y="2500306"/>
            <a:ext cx="8715436" cy="584775"/>
          </a:xfrm>
          <a:prstGeom prst="rect">
            <a:avLst/>
          </a:prstGeom>
          <a:noFill/>
        </p:spPr>
        <p:txBody>
          <a:bodyPr wrap="square" rtlCol="0">
            <a:spAutoFit/>
          </a:bodyPr>
          <a:lstStyle/>
          <a:p>
            <a:r>
              <a:rPr lang="it-IT" sz="1600" u="sng" dirty="0" smtClean="0">
                <a:solidFill>
                  <a:schemeClr val="bg1"/>
                </a:solidFill>
                <a:effectLst>
                  <a:outerShdw blurRad="38100" dist="38100" dir="2700000" algn="tl">
                    <a:srgbClr val="000000">
                      <a:alpha val="43137"/>
                    </a:srgbClr>
                  </a:outerShdw>
                </a:effectLst>
                <a:latin typeface="Comic Sans MS" pitchFamily="66" charset="0"/>
              </a:rPr>
              <a:t>Rischio per il fornitore</a:t>
            </a:r>
            <a:r>
              <a:rPr lang="it-IT" sz="1600" dirty="0" smtClean="0">
                <a:solidFill>
                  <a:schemeClr val="bg1"/>
                </a:solidFill>
                <a:latin typeface="Comic Sans MS" pitchFamily="66" charset="0"/>
              </a:rPr>
              <a:t>: </a:t>
            </a:r>
            <a:r>
              <a:rPr lang="it-IT" sz="1600" dirty="0" smtClean="0">
                <a:latin typeface="Comic Sans MS" pitchFamily="66" charset="0"/>
              </a:rPr>
              <a:t>probabilità o rischio di scartare un lotto la cui percentuale di elementi non conformi è uguale al livello di qualità accettabile LQA</a:t>
            </a:r>
            <a:endParaRPr lang="it-IT" sz="1600" dirty="0">
              <a:latin typeface="Comic Sans MS" pitchFamily="66" charset="0"/>
            </a:endParaRPr>
          </a:p>
        </p:txBody>
      </p:sp>
      <p:sp>
        <p:nvSpPr>
          <p:cNvPr id="7" name="CasellaDiTesto 6"/>
          <p:cNvSpPr txBox="1"/>
          <p:nvPr/>
        </p:nvSpPr>
        <p:spPr>
          <a:xfrm>
            <a:off x="285720" y="3143248"/>
            <a:ext cx="8715436" cy="584775"/>
          </a:xfrm>
          <a:prstGeom prst="rect">
            <a:avLst/>
          </a:prstGeom>
          <a:noFill/>
        </p:spPr>
        <p:txBody>
          <a:bodyPr wrap="square" rtlCol="0">
            <a:spAutoFit/>
          </a:bodyPr>
          <a:lstStyle/>
          <a:p>
            <a:r>
              <a:rPr lang="it-IT" sz="1600" u="sng" dirty="0" smtClean="0">
                <a:solidFill>
                  <a:schemeClr val="bg1"/>
                </a:solidFill>
                <a:effectLst>
                  <a:outerShdw blurRad="38100" dist="38100" dir="2700000" algn="tl">
                    <a:srgbClr val="000000">
                      <a:alpha val="43137"/>
                    </a:srgbClr>
                  </a:outerShdw>
                </a:effectLst>
                <a:latin typeface="Comic Sans MS" pitchFamily="66" charset="0"/>
              </a:rPr>
              <a:t>Rischio per il committente</a:t>
            </a:r>
            <a:r>
              <a:rPr lang="it-IT" sz="1600" dirty="0" smtClean="0">
                <a:solidFill>
                  <a:schemeClr val="bg1"/>
                </a:solidFill>
                <a:latin typeface="Comic Sans MS" pitchFamily="66" charset="0"/>
              </a:rPr>
              <a:t>: </a:t>
            </a:r>
            <a:r>
              <a:rPr lang="it-IT" sz="1600" dirty="0" smtClean="0">
                <a:latin typeface="Comic Sans MS" pitchFamily="66" charset="0"/>
              </a:rPr>
              <a:t>probabilità o rischio di accettare un lotto la cui percentuale di elementi non conformi è uguale al livello di qualità tollerabile LQT</a:t>
            </a:r>
            <a:endParaRPr lang="it-IT" sz="1600" dirty="0">
              <a:latin typeface="Comic Sans MS" pitchFamily="66" charset="0"/>
            </a:endParaRPr>
          </a:p>
        </p:txBody>
      </p:sp>
      <p:pic>
        <p:nvPicPr>
          <p:cNvPr id="23554" name="Picture 2"/>
          <p:cNvPicPr>
            <a:picLocks noChangeAspect="1" noChangeArrowheads="1"/>
          </p:cNvPicPr>
          <p:nvPr/>
        </p:nvPicPr>
        <p:blipFill>
          <a:blip r:embed="rId3" cstate="print"/>
          <a:srcRect/>
          <a:stretch>
            <a:fillRect/>
          </a:stretch>
        </p:blipFill>
        <p:spPr bwMode="auto">
          <a:xfrm>
            <a:off x="357158" y="3906876"/>
            <a:ext cx="3224855" cy="2951124"/>
          </a:xfrm>
          <a:prstGeom prst="rect">
            <a:avLst/>
          </a:prstGeom>
          <a:noFill/>
          <a:ln w="9525">
            <a:noFill/>
            <a:miter lim="800000"/>
            <a:headEnd/>
            <a:tailEnd/>
          </a:ln>
          <a:effectLst/>
        </p:spPr>
      </p:pic>
      <p:sp>
        <p:nvSpPr>
          <p:cNvPr id="9" name="CasellaDiTesto 8"/>
          <p:cNvSpPr txBox="1"/>
          <p:nvPr/>
        </p:nvSpPr>
        <p:spPr>
          <a:xfrm>
            <a:off x="3786182" y="3857628"/>
            <a:ext cx="4857784" cy="2308324"/>
          </a:xfrm>
          <a:prstGeom prst="rect">
            <a:avLst/>
          </a:prstGeom>
          <a:noFill/>
        </p:spPr>
        <p:txBody>
          <a:bodyPr wrap="square" rtlCol="0">
            <a:spAutoFit/>
          </a:bodyPr>
          <a:lstStyle/>
          <a:p>
            <a:pPr algn="just"/>
            <a:r>
              <a:rPr lang="it-IT" sz="1600" dirty="0" smtClean="0">
                <a:latin typeface="Comic Sans MS" pitchFamily="66" charset="0"/>
              </a:rPr>
              <a:t>  In  sintesi entrambi i soggetti in questione (fornitore e committente) devono assumersi dei rischi fissati in corrispondenza di 2 livelli di qualità (</a:t>
            </a:r>
            <a:r>
              <a:rPr lang="it-IT" sz="1600" i="1" dirty="0" smtClean="0">
                <a:latin typeface="Comic Sans MS" pitchFamily="66" charset="0"/>
              </a:rPr>
              <a:t>livello di qualità accettabile </a:t>
            </a:r>
            <a:r>
              <a:rPr lang="it-IT" sz="1600" dirty="0" smtClean="0">
                <a:latin typeface="Comic Sans MS" pitchFamily="66" charset="0"/>
              </a:rPr>
              <a:t>per il fornitore </a:t>
            </a:r>
            <a:r>
              <a:rPr lang="it-IT" sz="1600" i="1" dirty="0" smtClean="0">
                <a:latin typeface="Comic Sans MS" pitchFamily="66" charset="0"/>
              </a:rPr>
              <a:t>LQA e livello di qualità tollerabile </a:t>
            </a:r>
            <a:r>
              <a:rPr lang="it-IT" sz="1600" dirty="0" smtClean="0">
                <a:latin typeface="Comic Sans MS" pitchFamily="66" charset="0"/>
              </a:rPr>
              <a:t>per il committente </a:t>
            </a:r>
            <a:r>
              <a:rPr lang="it-IT" sz="1600" i="1" dirty="0" smtClean="0">
                <a:latin typeface="Comic Sans MS" pitchFamily="66" charset="0"/>
              </a:rPr>
              <a:t>LQT</a:t>
            </a:r>
            <a:r>
              <a:rPr lang="it-IT" sz="1600" dirty="0" smtClean="0">
                <a:latin typeface="Comic Sans MS" pitchFamily="66" charset="0"/>
              </a:rPr>
              <a:t>) legati alla curva operativa (CO) che fornisce la probabilità di accettazione come funzione della percentuale di elementi non conformi presenti nei lotti sottoposti al collaudo.</a:t>
            </a:r>
            <a:endParaRPr lang="it-IT" sz="1600" dirty="0">
              <a:latin typeface="Comic Sans MS" pitchFamily="66" charset="0"/>
            </a:endParaRPr>
          </a:p>
        </p:txBody>
      </p:sp>
      <p:sp>
        <p:nvSpPr>
          <p:cNvPr id="10" name="CasellaDiTesto 9"/>
          <p:cNvSpPr txBox="1"/>
          <p:nvPr/>
        </p:nvSpPr>
        <p:spPr>
          <a:xfrm>
            <a:off x="1928794" y="4572008"/>
            <a:ext cx="1500198" cy="307777"/>
          </a:xfrm>
          <a:prstGeom prst="rect">
            <a:avLst/>
          </a:prstGeom>
          <a:noFill/>
        </p:spPr>
        <p:txBody>
          <a:bodyPr wrap="square" rtlCol="0">
            <a:spAutoFit/>
          </a:bodyPr>
          <a:lstStyle/>
          <a:p>
            <a:r>
              <a:rPr lang="it-IT" sz="1400" u="sng" dirty="0" smtClean="0">
                <a:solidFill>
                  <a:srgbClr val="FF0000"/>
                </a:solidFill>
                <a:latin typeface="Comic Sans MS" pitchFamily="66" charset="0"/>
              </a:rPr>
              <a:t>Curva operativa</a:t>
            </a:r>
            <a:endParaRPr lang="it-IT" u="sng"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pic>
        <p:nvPicPr>
          <p:cNvPr id="4" name="Picture 2"/>
          <p:cNvPicPr>
            <a:picLocks noChangeAspect="1" noChangeArrowheads="1"/>
          </p:cNvPicPr>
          <p:nvPr/>
        </p:nvPicPr>
        <p:blipFill>
          <a:blip r:embed="rId3" cstate="print"/>
          <a:srcRect/>
          <a:stretch>
            <a:fillRect/>
          </a:stretch>
        </p:blipFill>
        <p:spPr bwMode="auto">
          <a:xfrm>
            <a:off x="357158" y="1714488"/>
            <a:ext cx="5620598" cy="5143512"/>
          </a:xfrm>
          <a:prstGeom prst="rect">
            <a:avLst/>
          </a:prstGeom>
          <a:noFill/>
          <a:ln w="9525">
            <a:noFill/>
            <a:miter lim="800000"/>
            <a:headEnd/>
            <a:tailEnd/>
          </a:ln>
          <a:effectLst/>
        </p:spPr>
      </p:pic>
      <p:cxnSp>
        <p:nvCxnSpPr>
          <p:cNvPr id="6" name="Connettore 2 5"/>
          <p:cNvCxnSpPr/>
          <p:nvPr/>
        </p:nvCxnSpPr>
        <p:spPr>
          <a:xfrm>
            <a:off x="1071538" y="4784734"/>
            <a:ext cx="857256" cy="1588"/>
          </a:xfrm>
          <a:prstGeom prst="straightConnector1">
            <a:avLst/>
          </a:prstGeom>
          <a:ln w="254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143240" y="1928802"/>
            <a:ext cx="2143140" cy="307777"/>
          </a:xfrm>
          <a:prstGeom prst="rect">
            <a:avLst/>
          </a:prstGeom>
          <a:solidFill>
            <a:schemeClr val="bg1"/>
          </a:solidFill>
        </p:spPr>
        <p:txBody>
          <a:bodyPr wrap="square" rtlCol="0">
            <a:spAutoFit/>
          </a:bodyPr>
          <a:lstStyle/>
          <a:p>
            <a:r>
              <a:rPr lang="it-IT" sz="1400" dirty="0" smtClean="0">
                <a:latin typeface="Comic Sans MS" pitchFamily="66" charset="0"/>
              </a:rPr>
              <a:t>Zona di qualità:</a:t>
            </a:r>
            <a:endParaRPr lang="it-IT" sz="1400" dirty="0">
              <a:latin typeface="Comic Sans MS" pitchFamily="66" charset="0"/>
            </a:endParaRPr>
          </a:p>
        </p:txBody>
      </p:sp>
      <p:sp>
        <p:nvSpPr>
          <p:cNvPr id="8" name="CasellaDiTesto 7"/>
          <p:cNvSpPr txBox="1"/>
          <p:nvPr/>
        </p:nvSpPr>
        <p:spPr>
          <a:xfrm>
            <a:off x="3143240" y="2500306"/>
            <a:ext cx="2143140" cy="307777"/>
          </a:xfrm>
          <a:prstGeom prst="rect">
            <a:avLst/>
          </a:prstGeom>
          <a:solidFill>
            <a:schemeClr val="bg1"/>
          </a:solidFill>
        </p:spPr>
        <p:txBody>
          <a:bodyPr wrap="square" rtlCol="0">
            <a:spAutoFit/>
          </a:bodyPr>
          <a:lstStyle/>
          <a:p>
            <a:r>
              <a:rPr lang="it-IT" sz="1400" dirty="0" smtClean="0">
                <a:solidFill>
                  <a:schemeClr val="accent2"/>
                </a:solidFill>
                <a:latin typeface="Comic Sans MS" pitchFamily="66" charset="0"/>
              </a:rPr>
              <a:t>ACCETTABILE</a:t>
            </a:r>
            <a:endParaRPr lang="it-IT" sz="1400" dirty="0">
              <a:solidFill>
                <a:schemeClr val="accent2"/>
              </a:solidFill>
              <a:latin typeface="Comic Sans MS" pitchFamily="66" charset="0"/>
            </a:endParaRPr>
          </a:p>
        </p:txBody>
      </p:sp>
      <p:sp>
        <p:nvSpPr>
          <p:cNvPr id="9" name="CasellaDiTesto 8"/>
          <p:cNvSpPr txBox="1"/>
          <p:nvPr/>
        </p:nvSpPr>
        <p:spPr>
          <a:xfrm>
            <a:off x="3143240" y="3071810"/>
            <a:ext cx="2143140" cy="307777"/>
          </a:xfrm>
          <a:prstGeom prst="rect">
            <a:avLst/>
          </a:prstGeom>
          <a:solidFill>
            <a:schemeClr val="bg1"/>
          </a:solidFill>
        </p:spPr>
        <p:txBody>
          <a:bodyPr wrap="square" rtlCol="0">
            <a:spAutoFit/>
          </a:bodyPr>
          <a:lstStyle/>
          <a:p>
            <a:r>
              <a:rPr lang="it-IT" sz="1400" dirty="0" smtClean="0">
                <a:solidFill>
                  <a:schemeClr val="accent3"/>
                </a:solidFill>
                <a:latin typeface="Comic Sans MS" pitchFamily="66" charset="0"/>
              </a:rPr>
              <a:t>INDIFFERENTE</a:t>
            </a:r>
            <a:endParaRPr lang="it-IT" sz="1400" dirty="0">
              <a:solidFill>
                <a:schemeClr val="accent3"/>
              </a:solidFill>
              <a:latin typeface="Comic Sans MS" pitchFamily="66" charset="0"/>
            </a:endParaRPr>
          </a:p>
        </p:txBody>
      </p:sp>
      <p:sp>
        <p:nvSpPr>
          <p:cNvPr id="10" name="CasellaDiTesto 9"/>
          <p:cNvSpPr txBox="1"/>
          <p:nvPr/>
        </p:nvSpPr>
        <p:spPr>
          <a:xfrm>
            <a:off x="3143240" y="3643314"/>
            <a:ext cx="2143140" cy="307777"/>
          </a:xfrm>
          <a:prstGeom prst="rect">
            <a:avLst/>
          </a:prstGeom>
          <a:solidFill>
            <a:schemeClr val="bg1"/>
          </a:solidFill>
        </p:spPr>
        <p:txBody>
          <a:bodyPr wrap="square" rtlCol="0">
            <a:spAutoFit/>
          </a:bodyPr>
          <a:lstStyle/>
          <a:p>
            <a:r>
              <a:rPr lang="it-IT" sz="1400" dirty="0" smtClean="0">
                <a:solidFill>
                  <a:schemeClr val="accent4"/>
                </a:solidFill>
                <a:latin typeface="Comic Sans MS" pitchFamily="66" charset="0"/>
              </a:rPr>
              <a:t>INACCETTABILE</a:t>
            </a:r>
            <a:endParaRPr lang="it-IT" sz="1400" dirty="0">
              <a:solidFill>
                <a:schemeClr val="accent4"/>
              </a:solidFill>
              <a:latin typeface="Comic Sans MS" pitchFamily="66" charset="0"/>
            </a:endParaRPr>
          </a:p>
        </p:txBody>
      </p:sp>
      <p:cxnSp>
        <p:nvCxnSpPr>
          <p:cNvPr id="11" name="Connettore 2 10"/>
          <p:cNvCxnSpPr/>
          <p:nvPr/>
        </p:nvCxnSpPr>
        <p:spPr>
          <a:xfrm>
            <a:off x="1928794" y="4786322"/>
            <a:ext cx="1928826" cy="1588"/>
          </a:xfrm>
          <a:prstGeom prst="straightConnector1">
            <a:avLst/>
          </a:prstGeom>
          <a:ln w="2540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3857620" y="4786322"/>
            <a:ext cx="1857388" cy="1588"/>
          </a:xfrm>
          <a:prstGeom prst="straightConnector1">
            <a:avLst/>
          </a:prstGeom>
          <a:ln w="254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214282" y="357166"/>
            <a:ext cx="8715436" cy="584775"/>
          </a:xfrm>
          <a:prstGeom prst="rect">
            <a:avLst/>
          </a:prstGeom>
          <a:noFill/>
        </p:spPr>
        <p:txBody>
          <a:bodyPr wrap="square" rtlCol="0">
            <a:spAutoFit/>
          </a:bodyPr>
          <a:lstStyle/>
          <a:p>
            <a:r>
              <a:rPr lang="it-IT" sz="1600" dirty="0" smtClean="0">
                <a:latin typeface="Comic Sans MS" pitchFamily="66" charset="0"/>
              </a:rPr>
              <a:t>Se per esempio il fornitore consegna un numero di lotti aventi un livello di qualità del 3,5% cioè un 3,5% di elementi non conformi ….</a:t>
            </a:r>
            <a:endParaRPr lang="it-IT" sz="1600" dirty="0">
              <a:latin typeface="Comic Sans MS" pitchFamily="66" charset="0"/>
            </a:endParaRPr>
          </a:p>
        </p:txBody>
      </p:sp>
      <p:cxnSp>
        <p:nvCxnSpPr>
          <p:cNvPr id="17" name="Connettore 2 16"/>
          <p:cNvCxnSpPr/>
          <p:nvPr/>
        </p:nvCxnSpPr>
        <p:spPr>
          <a:xfrm rot="5400000" flipH="1" flipV="1">
            <a:off x="1357290" y="5000636"/>
            <a:ext cx="2428892"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rot="10800000">
            <a:off x="1142976" y="3714752"/>
            <a:ext cx="142876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2357422" y="6488668"/>
            <a:ext cx="785818" cy="307777"/>
          </a:xfrm>
          <a:prstGeom prst="rect">
            <a:avLst/>
          </a:prstGeom>
          <a:noFill/>
        </p:spPr>
        <p:txBody>
          <a:bodyPr wrap="square" rtlCol="0">
            <a:spAutoFit/>
          </a:bodyPr>
          <a:lstStyle/>
          <a:p>
            <a:r>
              <a:rPr lang="it-IT" sz="1400" dirty="0" smtClean="0">
                <a:solidFill>
                  <a:schemeClr val="bg1"/>
                </a:solidFill>
                <a:latin typeface="Comic Sans MS" pitchFamily="66" charset="0"/>
              </a:rPr>
              <a:t>3,5%</a:t>
            </a:r>
            <a:endParaRPr lang="it-IT" sz="1400" dirty="0">
              <a:solidFill>
                <a:schemeClr val="bg1"/>
              </a:solidFill>
              <a:latin typeface="Comic Sans MS" pitchFamily="66" charset="0"/>
            </a:endParaRPr>
          </a:p>
        </p:txBody>
      </p:sp>
      <p:sp>
        <p:nvSpPr>
          <p:cNvPr id="21" name="CasellaDiTesto 20"/>
          <p:cNvSpPr txBox="1"/>
          <p:nvPr/>
        </p:nvSpPr>
        <p:spPr>
          <a:xfrm>
            <a:off x="500034" y="3357562"/>
            <a:ext cx="785818" cy="307777"/>
          </a:xfrm>
          <a:prstGeom prst="rect">
            <a:avLst/>
          </a:prstGeom>
          <a:noFill/>
        </p:spPr>
        <p:txBody>
          <a:bodyPr wrap="square" rtlCol="0">
            <a:spAutoFit/>
          </a:bodyPr>
          <a:lstStyle/>
          <a:p>
            <a:r>
              <a:rPr lang="it-IT" sz="1400" dirty="0" smtClean="0">
                <a:solidFill>
                  <a:schemeClr val="bg1"/>
                </a:solidFill>
                <a:latin typeface="Comic Sans MS" pitchFamily="66" charset="0"/>
              </a:rPr>
              <a:t>60%</a:t>
            </a:r>
            <a:endParaRPr lang="it-IT" sz="1400" dirty="0">
              <a:solidFill>
                <a:schemeClr val="bg1"/>
              </a:solidFill>
              <a:latin typeface="Comic Sans MS" pitchFamily="66" charset="0"/>
            </a:endParaRPr>
          </a:p>
        </p:txBody>
      </p:sp>
      <p:sp>
        <p:nvSpPr>
          <p:cNvPr id="22" name="CasellaDiTesto 21"/>
          <p:cNvSpPr txBox="1"/>
          <p:nvPr/>
        </p:nvSpPr>
        <p:spPr>
          <a:xfrm>
            <a:off x="428564" y="857232"/>
            <a:ext cx="8715436" cy="338554"/>
          </a:xfrm>
          <a:prstGeom prst="rect">
            <a:avLst/>
          </a:prstGeom>
          <a:noFill/>
        </p:spPr>
        <p:txBody>
          <a:bodyPr wrap="square" rtlCol="0">
            <a:spAutoFit/>
          </a:bodyPr>
          <a:lstStyle/>
          <a:p>
            <a:r>
              <a:rPr lang="it-IT" sz="1600" dirty="0" smtClean="0">
                <a:latin typeface="Comic Sans MS" pitchFamily="66" charset="0"/>
              </a:rPr>
              <a:t>… il committente accetterà il 60% dei lotti e ne scarterà il 40%</a:t>
            </a:r>
            <a:endParaRPr lang="it-IT" sz="1600" dirty="0">
              <a:latin typeface="Comic Sans MS" pitchFamily="66" charset="0"/>
            </a:endParaRPr>
          </a:p>
        </p:txBody>
      </p:sp>
      <p:pic>
        <p:nvPicPr>
          <p:cNvPr id="24580" name="Picture 4"/>
          <p:cNvPicPr>
            <a:picLocks noChangeAspect="1" noChangeArrowheads="1"/>
          </p:cNvPicPr>
          <p:nvPr/>
        </p:nvPicPr>
        <p:blipFill>
          <a:blip r:embed="rId4"/>
          <a:srcRect/>
          <a:stretch>
            <a:fillRect/>
          </a:stretch>
        </p:blipFill>
        <p:spPr bwMode="auto">
          <a:xfrm>
            <a:off x="3929058" y="6500834"/>
            <a:ext cx="2000264" cy="2408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strVal val="#ppt_w*0.70"/>
                                          </p:val>
                                        </p:tav>
                                        <p:tav tm="100000">
                                          <p:val>
                                            <p:strVal val="#ppt_w"/>
                                          </p:val>
                                        </p:tav>
                                      </p:tavLst>
                                    </p:anim>
                                    <p:anim calcmode="lin" valueType="num">
                                      <p:cBhvr>
                                        <p:cTn id="51" dur="1000" fill="hold"/>
                                        <p:tgtEl>
                                          <p:spTgt spid="8"/>
                                        </p:tgtEl>
                                        <p:attrNameLst>
                                          <p:attrName>ppt_h</p:attrName>
                                        </p:attrNameLst>
                                      </p:cBhvr>
                                      <p:tavLst>
                                        <p:tav tm="0">
                                          <p:val>
                                            <p:strVal val="#ppt_h"/>
                                          </p:val>
                                        </p:tav>
                                        <p:tav tm="100000">
                                          <p:val>
                                            <p:strVal val="#ppt_h"/>
                                          </p:val>
                                        </p:tav>
                                      </p:tavLst>
                                    </p:anim>
                                    <p:animEffect transition="in" filter="fade">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strVal val="#ppt_w*0.70"/>
                                          </p:val>
                                        </p:tav>
                                        <p:tav tm="100000">
                                          <p:val>
                                            <p:strVal val="#ppt_w"/>
                                          </p:val>
                                        </p:tav>
                                      </p:tavLst>
                                    </p:anim>
                                    <p:anim calcmode="lin" valueType="num">
                                      <p:cBhvr>
                                        <p:cTn id="64" dur="1000" fill="hold"/>
                                        <p:tgtEl>
                                          <p:spTgt spid="9"/>
                                        </p:tgtEl>
                                        <p:attrNameLst>
                                          <p:attrName>ppt_h</p:attrName>
                                        </p:attrNameLst>
                                      </p:cBhvr>
                                      <p:tavLst>
                                        <p:tav tm="0">
                                          <p:val>
                                            <p:strVal val="#ppt_h"/>
                                          </p:val>
                                        </p:tav>
                                        <p:tav tm="100000">
                                          <p:val>
                                            <p:strVal val="#ppt_h"/>
                                          </p:val>
                                        </p:tav>
                                      </p:tavLst>
                                    </p:anim>
                                    <p:animEffect transition="in" filter="fade">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1000" fill="hold"/>
                                        <p:tgtEl>
                                          <p:spTgt spid="10"/>
                                        </p:tgtEl>
                                        <p:attrNameLst>
                                          <p:attrName>ppt_w</p:attrName>
                                        </p:attrNameLst>
                                      </p:cBhvr>
                                      <p:tavLst>
                                        <p:tav tm="0">
                                          <p:val>
                                            <p:strVal val="#ppt_w*0.70"/>
                                          </p:val>
                                        </p:tav>
                                        <p:tav tm="100000">
                                          <p:val>
                                            <p:strVal val="#ppt_w"/>
                                          </p:val>
                                        </p:tav>
                                      </p:tavLst>
                                    </p:anim>
                                    <p:anim calcmode="lin" valueType="num">
                                      <p:cBhvr>
                                        <p:cTn id="77" dur="1000" fill="hold"/>
                                        <p:tgtEl>
                                          <p:spTgt spid="10"/>
                                        </p:tgtEl>
                                        <p:attrNameLst>
                                          <p:attrName>ppt_h</p:attrName>
                                        </p:attrNameLst>
                                      </p:cBhvr>
                                      <p:tavLst>
                                        <p:tav tm="0">
                                          <p:val>
                                            <p:strVal val="#ppt_h"/>
                                          </p:val>
                                        </p:tav>
                                        <p:tav tm="100000">
                                          <p:val>
                                            <p:strVal val="#ppt_h"/>
                                          </p:val>
                                        </p:tav>
                                      </p:tavLst>
                                    </p:anim>
                                    <p:animEffect transition="in" filter="fade">
                                      <p:cBhvr>
                                        <p:cTn id="7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pic>
        <p:nvPicPr>
          <p:cNvPr id="3"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pic>
        <p:nvPicPr>
          <p:cNvPr id="4" name="Picture 2"/>
          <p:cNvPicPr>
            <a:picLocks noChangeAspect="1" noChangeArrowheads="1"/>
          </p:cNvPicPr>
          <p:nvPr/>
        </p:nvPicPr>
        <p:blipFill>
          <a:blip r:embed="rId3" cstate="print"/>
          <a:srcRect/>
          <a:stretch>
            <a:fillRect/>
          </a:stretch>
        </p:blipFill>
        <p:spPr bwMode="auto">
          <a:xfrm>
            <a:off x="357158" y="1714488"/>
            <a:ext cx="5620598" cy="5143512"/>
          </a:xfrm>
          <a:prstGeom prst="rect">
            <a:avLst/>
          </a:prstGeom>
          <a:noFill/>
          <a:ln w="9525">
            <a:noFill/>
            <a:miter lim="800000"/>
            <a:headEnd/>
            <a:tailEnd/>
          </a:ln>
          <a:effectLst/>
        </p:spPr>
      </p:pic>
      <p:cxnSp>
        <p:nvCxnSpPr>
          <p:cNvPr id="5" name="Connettore 2 4"/>
          <p:cNvCxnSpPr/>
          <p:nvPr/>
        </p:nvCxnSpPr>
        <p:spPr>
          <a:xfrm>
            <a:off x="1071538" y="4784734"/>
            <a:ext cx="857256" cy="1588"/>
          </a:xfrm>
          <a:prstGeom prst="straightConnector1">
            <a:avLst/>
          </a:prstGeom>
          <a:ln w="254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3143240" y="1928802"/>
            <a:ext cx="2143140" cy="307777"/>
          </a:xfrm>
          <a:prstGeom prst="rect">
            <a:avLst/>
          </a:prstGeom>
          <a:solidFill>
            <a:schemeClr val="bg1"/>
          </a:solidFill>
        </p:spPr>
        <p:txBody>
          <a:bodyPr wrap="square" rtlCol="0">
            <a:spAutoFit/>
          </a:bodyPr>
          <a:lstStyle/>
          <a:p>
            <a:r>
              <a:rPr lang="it-IT" sz="1400" dirty="0" smtClean="0">
                <a:latin typeface="Comic Sans MS" pitchFamily="66" charset="0"/>
              </a:rPr>
              <a:t>Zona di qualità:</a:t>
            </a:r>
            <a:endParaRPr lang="it-IT" sz="1400" dirty="0">
              <a:latin typeface="Comic Sans MS" pitchFamily="66" charset="0"/>
            </a:endParaRPr>
          </a:p>
        </p:txBody>
      </p:sp>
      <p:sp>
        <p:nvSpPr>
          <p:cNvPr id="7" name="CasellaDiTesto 6"/>
          <p:cNvSpPr txBox="1"/>
          <p:nvPr/>
        </p:nvSpPr>
        <p:spPr>
          <a:xfrm>
            <a:off x="3143240" y="2500306"/>
            <a:ext cx="2143140" cy="307777"/>
          </a:xfrm>
          <a:prstGeom prst="rect">
            <a:avLst/>
          </a:prstGeom>
          <a:solidFill>
            <a:schemeClr val="bg1"/>
          </a:solidFill>
        </p:spPr>
        <p:txBody>
          <a:bodyPr wrap="square" rtlCol="0">
            <a:spAutoFit/>
          </a:bodyPr>
          <a:lstStyle/>
          <a:p>
            <a:r>
              <a:rPr lang="it-IT" sz="1400" dirty="0" smtClean="0">
                <a:solidFill>
                  <a:schemeClr val="accent2"/>
                </a:solidFill>
                <a:latin typeface="Comic Sans MS" pitchFamily="66" charset="0"/>
              </a:rPr>
              <a:t>ACCETTABILE</a:t>
            </a:r>
            <a:endParaRPr lang="it-IT" sz="1400" dirty="0">
              <a:solidFill>
                <a:schemeClr val="accent2"/>
              </a:solidFill>
              <a:latin typeface="Comic Sans MS" pitchFamily="66" charset="0"/>
            </a:endParaRPr>
          </a:p>
        </p:txBody>
      </p:sp>
      <p:sp>
        <p:nvSpPr>
          <p:cNvPr id="8" name="CasellaDiTesto 7"/>
          <p:cNvSpPr txBox="1"/>
          <p:nvPr/>
        </p:nvSpPr>
        <p:spPr>
          <a:xfrm>
            <a:off x="3143240" y="3071810"/>
            <a:ext cx="2143140" cy="307777"/>
          </a:xfrm>
          <a:prstGeom prst="rect">
            <a:avLst/>
          </a:prstGeom>
          <a:solidFill>
            <a:schemeClr val="bg1"/>
          </a:solidFill>
        </p:spPr>
        <p:txBody>
          <a:bodyPr wrap="square" rtlCol="0">
            <a:spAutoFit/>
          </a:bodyPr>
          <a:lstStyle/>
          <a:p>
            <a:r>
              <a:rPr lang="it-IT" sz="1400" dirty="0" smtClean="0">
                <a:solidFill>
                  <a:schemeClr val="accent3"/>
                </a:solidFill>
                <a:latin typeface="Comic Sans MS" pitchFamily="66" charset="0"/>
              </a:rPr>
              <a:t>INDIFFERENTE</a:t>
            </a:r>
            <a:endParaRPr lang="it-IT" sz="1400" dirty="0">
              <a:solidFill>
                <a:schemeClr val="accent3"/>
              </a:solidFill>
              <a:latin typeface="Comic Sans MS" pitchFamily="66" charset="0"/>
            </a:endParaRPr>
          </a:p>
        </p:txBody>
      </p:sp>
      <p:sp>
        <p:nvSpPr>
          <p:cNvPr id="9" name="CasellaDiTesto 8"/>
          <p:cNvSpPr txBox="1"/>
          <p:nvPr/>
        </p:nvSpPr>
        <p:spPr>
          <a:xfrm>
            <a:off x="3143240" y="3643314"/>
            <a:ext cx="2143140" cy="307777"/>
          </a:xfrm>
          <a:prstGeom prst="rect">
            <a:avLst/>
          </a:prstGeom>
          <a:solidFill>
            <a:schemeClr val="bg1"/>
          </a:solidFill>
        </p:spPr>
        <p:txBody>
          <a:bodyPr wrap="square" rtlCol="0">
            <a:spAutoFit/>
          </a:bodyPr>
          <a:lstStyle/>
          <a:p>
            <a:r>
              <a:rPr lang="it-IT" sz="1400" dirty="0" smtClean="0">
                <a:solidFill>
                  <a:schemeClr val="accent4"/>
                </a:solidFill>
                <a:latin typeface="Comic Sans MS" pitchFamily="66" charset="0"/>
              </a:rPr>
              <a:t>INACCETTABILE</a:t>
            </a:r>
            <a:endParaRPr lang="it-IT" sz="1400" dirty="0">
              <a:solidFill>
                <a:schemeClr val="accent4"/>
              </a:solidFill>
              <a:latin typeface="Comic Sans MS" pitchFamily="66" charset="0"/>
            </a:endParaRPr>
          </a:p>
        </p:txBody>
      </p:sp>
      <p:cxnSp>
        <p:nvCxnSpPr>
          <p:cNvPr id="10" name="Connettore 2 9"/>
          <p:cNvCxnSpPr/>
          <p:nvPr/>
        </p:nvCxnSpPr>
        <p:spPr>
          <a:xfrm>
            <a:off x="1928794" y="4786322"/>
            <a:ext cx="1928826" cy="1588"/>
          </a:xfrm>
          <a:prstGeom prst="straightConnector1">
            <a:avLst/>
          </a:prstGeom>
          <a:ln w="2540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857620" y="4786322"/>
            <a:ext cx="1857388" cy="1588"/>
          </a:xfrm>
          <a:prstGeom prst="straightConnector1">
            <a:avLst/>
          </a:prstGeom>
          <a:ln w="254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214282" y="357166"/>
            <a:ext cx="8715436" cy="830997"/>
          </a:xfrm>
          <a:prstGeom prst="rect">
            <a:avLst/>
          </a:prstGeom>
          <a:noFill/>
        </p:spPr>
        <p:txBody>
          <a:bodyPr wrap="square" rtlCol="0">
            <a:spAutoFit/>
          </a:bodyPr>
          <a:lstStyle/>
          <a:p>
            <a:r>
              <a:rPr lang="it-IT" sz="1600" dirty="0" smtClean="0">
                <a:latin typeface="Comic Sans MS" pitchFamily="66" charset="0"/>
              </a:rPr>
              <a:t>Se il livello di qualità dei lotti è del 2%, corrispondente al LQA prefissato, questi hanno la possibilità di essere accettati per il 95% e di essere scartati per il 5%. La probabilità di scartare il 5% dei lotti rappresenta il </a:t>
            </a:r>
            <a:r>
              <a:rPr lang="it-IT" sz="1600" dirty="0" smtClean="0">
                <a:solidFill>
                  <a:schemeClr val="accent1"/>
                </a:solidFill>
                <a:latin typeface="Comic Sans MS" pitchFamily="66" charset="0"/>
              </a:rPr>
              <a:t>rischio del fornitore </a:t>
            </a:r>
            <a:r>
              <a:rPr lang="it-IT" sz="1600" dirty="0" smtClean="0">
                <a:latin typeface="Comic Sans MS" pitchFamily="66" charset="0"/>
              </a:rPr>
              <a:t>(</a:t>
            </a:r>
            <a:r>
              <a:rPr lang="it-IT" sz="1600" dirty="0" smtClean="0">
                <a:solidFill>
                  <a:schemeClr val="accent1"/>
                </a:solidFill>
                <a:latin typeface="Comic Sans MS" pitchFamily="66" charset="0"/>
              </a:rPr>
              <a:t>RF</a:t>
            </a:r>
            <a:r>
              <a:rPr lang="it-IT" sz="1600" dirty="0" smtClean="0">
                <a:latin typeface="Comic Sans MS" pitchFamily="66" charset="0"/>
              </a:rPr>
              <a:t>).</a:t>
            </a:r>
            <a:endParaRPr lang="it-IT" sz="1600" dirty="0">
              <a:latin typeface="Comic Sans MS" pitchFamily="66" charset="0"/>
            </a:endParaRPr>
          </a:p>
        </p:txBody>
      </p:sp>
      <p:cxnSp>
        <p:nvCxnSpPr>
          <p:cNvPr id="13" name="Connettore 2 12"/>
          <p:cNvCxnSpPr/>
          <p:nvPr/>
        </p:nvCxnSpPr>
        <p:spPr>
          <a:xfrm rot="5400000" flipH="1" flipV="1">
            <a:off x="-36545" y="4250537"/>
            <a:ext cx="3929884" cy="79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rot="10800000">
            <a:off x="1071538" y="2285992"/>
            <a:ext cx="857256"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214678" y="5857892"/>
            <a:ext cx="642942" cy="307777"/>
          </a:xfrm>
          <a:prstGeom prst="rect">
            <a:avLst/>
          </a:prstGeom>
          <a:noFill/>
        </p:spPr>
        <p:txBody>
          <a:bodyPr wrap="square" rtlCol="0">
            <a:spAutoFit/>
          </a:bodyPr>
          <a:lstStyle/>
          <a:p>
            <a:r>
              <a:rPr lang="it-IT" sz="1400" dirty="0" smtClean="0">
                <a:solidFill>
                  <a:schemeClr val="bg1"/>
                </a:solidFill>
                <a:latin typeface="Comic Sans MS" pitchFamily="66" charset="0"/>
              </a:rPr>
              <a:t>6,5%</a:t>
            </a:r>
            <a:endParaRPr lang="it-IT" sz="1400" dirty="0">
              <a:solidFill>
                <a:schemeClr val="bg1"/>
              </a:solidFill>
              <a:latin typeface="Comic Sans MS" pitchFamily="66" charset="0"/>
            </a:endParaRPr>
          </a:p>
        </p:txBody>
      </p:sp>
      <p:sp>
        <p:nvSpPr>
          <p:cNvPr id="17" name="CasellaDiTesto 16"/>
          <p:cNvSpPr txBox="1"/>
          <p:nvPr/>
        </p:nvSpPr>
        <p:spPr>
          <a:xfrm>
            <a:off x="6143604" y="1643050"/>
            <a:ext cx="2786114" cy="1815882"/>
          </a:xfrm>
          <a:prstGeom prst="rect">
            <a:avLst/>
          </a:prstGeom>
          <a:noFill/>
        </p:spPr>
        <p:txBody>
          <a:bodyPr wrap="square" rtlCol="0">
            <a:spAutoFit/>
          </a:bodyPr>
          <a:lstStyle/>
          <a:p>
            <a:pPr algn="just"/>
            <a:r>
              <a:rPr lang="it-IT" sz="1600" dirty="0" smtClean="0">
                <a:latin typeface="Comic Sans MS" pitchFamily="66" charset="0"/>
              </a:rPr>
              <a:t> Nel caso di un livello di qualità del 6,5% (corrispondente al LQT) il committente accetterà il 10% (</a:t>
            </a:r>
            <a:r>
              <a:rPr lang="it-IT" sz="1600" dirty="0" smtClean="0">
                <a:solidFill>
                  <a:schemeClr val="accent4"/>
                </a:solidFill>
                <a:latin typeface="Comic Sans MS" pitchFamily="66" charset="0"/>
              </a:rPr>
              <a:t>rischio del committente, RC</a:t>
            </a:r>
            <a:r>
              <a:rPr lang="it-IT" sz="1600" dirty="0" smtClean="0">
                <a:latin typeface="Comic Sans MS" pitchFamily="66" charset="0"/>
              </a:rPr>
              <a:t>) dei lotti e ne scarterà il 90%.</a:t>
            </a:r>
            <a:endParaRPr lang="it-IT" sz="1600" dirty="0">
              <a:latin typeface="Comic Sans MS" pitchFamily="66" charset="0"/>
            </a:endParaRPr>
          </a:p>
        </p:txBody>
      </p:sp>
      <p:pic>
        <p:nvPicPr>
          <p:cNvPr id="18" name="Picture 4"/>
          <p:cNvPicPr>
            <a:picLocks noChangeAspect="1" noChangeArrowheads="1"/>
          </p:cNvPicPr>
          <p:nvPr/>
        </p:nvPicPr>
        <p:blipFill>
          <a:blip r:embed="rId4"/>
          <a:srcRect/>
          <a:stretch>
            <a:fillRect/>
          </a:stretch>
        </p:blipFill>
        <p:spPr bwMode="auto">
          <a:xfrm>
            <a:off x="3929058" y="6500834"/>
            <a:ext cx="2000264" cy="240818"/>
          </a:xfrm>
          <a:prstGeom prst="rect">
            <a:avLst/>
          </a:prstGeom>
          <a:noFill/>
          <a:ln w="9525">
            <a:noFill/>
            <a:miter lim="800000"/>
            <a:headEnd/>
            <a:tailEnd/>
          </a:ln>
          <a:effectLst/>
        </p:spPr>
      </p:pic>
      <p:cxnSp>
        <p:nvCxnSpPr>
          <p:cNvPr id="19" name="Connettore 2 18"/>
          <p:cNvCxnSpPr/>
          <p:nvPr/>
        </p:nvCxnSpPr>
        <p:spPr>
          <a:xfrm rot="5400000" flipH="1" flipV="1">
            <a:off x="3642512" y="5999974"/>
            <a:ext cx="428628"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rot="10800000">
            <a:off x="1071538" y="5786454"/>
            <a:ext cx="2714644"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571472" y="2143116"/>
            <a:ext cx="571504" cy="307777"/>
          </a:xfrm>
          <a:prstGeom prst="rect">
            <a:avLst/>
          </a:prstGeom>
          <a:noFill/>
        </p:spPr>
        <p:txBody>
          <a:bodyPr wrap="square" rtlCol="0">
            <a:spAutoFit/>
          </a:bodyPr>
          <a:lstStyle/>
          <a:p>
            <a:r>
              <a:rPr lang="it-IT" sz="1400" dirty="0" smtClean="0">
                <a:solidFill>
                  <a:schemeClr val="bg1"/>
                </a:solidFill>
                <a:latin typeface="Comic Sans MS" pitchFamily="66" charset="0"/>
              </a:rPr>
              <a:t>95%</a:t>
            </a:r>
            <a:endParaRPr lang="it-IT" sz="1400" dirty="0">
              <a:solidFill>
                <a:schemeClr val="bg1"/>
              </a:solidFill>
              <a:latin typeface="Comic Sans MS" pitchFamily="66" charset="0"/>
            </a:endParaRPr>
          </a:p>
        </p:txBody>
      </p:sp>
      <p:sp>
        <p:nvSpPr>
          <p:cNvPr id="28" name="Ovale 27"/>
          <p:cNvSpPr/>
          <p:nvPr/>
        </p:nvSpPr>
        <p:spPr>
          <a:xfrm>
            <a:off x="1714480" y="6143644"/>
            <a:ext cx="42862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1714480" y="2071678"/>
            <a:ext cx="42862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571472" y="2071678"/>
            <a:ext cx="42862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3286116" y="5786454"/>
            <a:ext cx="428628" cy="42862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4000496" y="5286388"/>
            <a:ext cx="428628" cy="42862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642910" y="5572140"/>
            <a:ext cx="428628" cy="42862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20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20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0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27" grpId="0"/>
      <p:bldP spid="28" grpId="0" animBg="1"/>
      <p:bldP spid="29" grpId="0" animBg="1"/>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sp>
        <p:nvSpPr>
          <p:cNvPr id="4" name="CasellaDiTesto 3"/>
          <p:cNvSpPr txBox="1"/>
          <p:nvPr/>
        </p:nvSpPr>
        <p:spPr>
          <a:xfrm>
            <a:off x="357158" y="928670"/>
            <a:ext cx="8001056" cy="1077218"/>
          </a:xfrm>
          <a:prstGeom prst="rect">
            <a:avLst/>
          </a:prstGeom>
          <a:noFill/>
        </p:spPr>
        <p:txBody>
          <a:bodyPr wrap="square" rtlCol="0">
            <a:spAutoFit/>
          </a:bodyPr>
          <a:lstStyle/>
          <a:p>
            <a:pPr algn="just"/>
            <a:r>
              <a:rPr lang="it-IT" sz="1600" dirty="0" smtClean="0">
                <a:solidFill>
                  <a:srgbClr val="FFFF00"/>
                </a:solidFill>
                <a:latin typeface="Comic Sans MS" pitchFamily="66" charset="0"/>
              </a:rPr>
              <a:t>Le aziende hanno l'obiettivo di realizzare un prodotto in grado di rispettare i </a:t>
            </a:r>
            <a:br>
              <a:rPr lang="it-IT" sz="1600" dirty="0" smtClean="0">
                <a:solidFill>
                  <a:srgbClr val="FFFF00"/>
                </a:solidFill>
                <a:latin typeface="Comic Sans MS" pitchFamily="66" charset="0"/>
              </a:rPr>
            </a:br>
            <a:r>
              <a:rPr lang="it-IT" sz="1600" dirty="0" smtClean="0">
                <a:solidFill>
                  <a:srgbClr val="FFFF00"/>
                </a:solidFill>
                <a:latin typeface="Comic Sans MS" pitchFamily="66" charset="0"/>
              </a:rPr>
              <a:t>requisiti stabiliti per  un prodotto in particolari documenti, denominati specifiche o </a:t>
            </a:r>
            <a:r>
              <a:rPr lang="it-IT" sz="1600" i="1" dirty="0" smtClean="0">
                <a:solidFill>
                  <a:srgbClr val="FFFF00"/>
                </a:solidFill>
                <a:latin typeface="Comic Sans MS" pitchFamily="66" charset="0"/>
              </a:rPr>
              <a:t>capitolati. </a:t>
            </a:r>
            <a:r>
              <a:rPr lang="it-IT" sz="1600" dirty="0" smtClean="0">
                <a:solidFill>
                  <a:srgbClr val="FFFF00"/>
                </a:solidFill>
                <a:latin typeface="Comic Sans MS" pitchFamily="66" charset="0"/>
              </a:rPr>
              <a:t>La qualità di un prodotto è il grado in cui un insieme di caratteristiche intrinseche soddisfa i requisiti. </a:t>
            </a:r>
            <a:endParaRPr lang="it-IT" sz="1600" dirty="0">
              <a:solidFill>
                <a:srgbClr val="FFFF00"/>
              </a:solidFill>
              <a:latin typeface="Comic Sans MS" pitchFamily="66" charset="0"/>
            </a:endParaRPr>
          </a:p>
        </p:txBody>
      </p:sp>
      <p:sp>
        <p:nvSpPr>
          <p:cNvPr id="6" name="CasellaDiTesto 5"/>
          <p:cNvSpPr txBox="1"/>
          <p:nvPr/>
        </p:nvSpPr>
        <p:spPr>
          <a:xfrm>
            <a:off x="357158" y="2071678"/>
            <a:ext cx="8143932" cy="1077218"/>
          </a:xfrm>
          <a:prstGeom prst="rect">
            <a:avLst/>
          </a:prstGeom>
          <a:noFill/>
        </p:spPr>
        <p:txBody>
          <a:bodyPr wrap="square" rtlCol="0">
            <a:spAutoFit/>
          </a:bodyPr>
          <a:lstStyle/>
          <a:p>
            <a:pPr algn="just"/>
            <a:r>
              <a:rPr lang="it-IT" sz="1600" dirty="0" smtClean="0">
                <a:solidFill>
                  <a:srgbClr val="FFFF00"/>
                </a:solidFill>
                <a:latin typeface="Comic Sans MS" pitchFamily="66" charset="0"/>
              </a:rPr>
              <a:t>Un prodotto è conforme se soddisfa i relativi requisiti specificati; il mancato soddisfacimento di un requisito è detto </a:t>
            </a:r>
            <a:r>
              <a:rPr lang="it-IT" sz="1600" i="1" dirty="0" smtClean="0">
                <a:solidFill>
                  <a:srgbClr val="FFFF00"/>
                </a:solidFill>
                <a:latin typeface="Comic Sans MS" pitchFamily="66" charset="0"/>
              </a:rPr>
              <a:t>non conformità. </a:t>
            </a:r>
            <a:endParaRPr lang="it-IT" sz="1600" dirty="0" smtClean="0">
              <a:solidFill>
                <a:srgbClr val="FFFF00"/>
              </a:solidFill>
              <a:latin typeface="Comic Sans MS" pitchFamily="66" charset="0"/>
            </a:endParaRPr>
          </a:p>
          <a:p>
            <a:r>
              <a:rPr lang="it-IT" sz="1600" dirty="0" smtClean="0">
                <a:solidFill>
                  <a:srgbClr val="FFFF00"/>
                </a:solidFill>
                <a:latin typeface="Comic Sans MS" pitchFamily="66" charset="0"/>
              </a:rPr>
              <a:t> Si definisce difetto il mancato soddisfacimento di un requisito</a:t>
            </a:r>
          </a:p>
          <a:p>
            <a:endParaRPr lang="it-IT" sz="1600" dirty="0">
              <a:solidFill>
                <a:srgbClr val="FFFF00"/>
              </a:solidFill>
              <a:latin typeface="Comic Sans MS" pitchFamily="66" charset="0"/>
            </a:endParaRPr>
          </a:p>
        </p:txBody>
      </p:sp>
      <p:pic>
        <p:nvPicPr>
          <p:cNvPr id="9219" name="Picture 3"/>
          <p:cNvPicPr>
            <a:picLocks noChangeAspect="1" noChangeArrowheads="1"/>
          </p:cNvPicPr>
          <p:nvPr/>
        </p:nvPicPr>
        <p:blipFill>
          <a:blip r:embed="rId3"/>
          <a:srcRect/>
          <a:stretch>
            <a:fillRect/>
          </a:stretch>
        </p:blipFill>
        <p:spPr bwMode="auto">
          <a:xfrm>
            <a:off x="928662" y="3857628"/>
            <a:ext cx="1257300" cy="90487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3500430" y="3857628"/>
            <a:ext cx="1209675" cy="819150"/>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6429388" y="3786190"/>
            <a:ext cx="1019175" cy="1238250"/>
          </a:xfrm>
          <a:prstGeom prst="rect">
            <a:avLst/>
          </a:prstGeom>
          <a:noFill/>
          <a:ln w="9525">
            <a:noFill/>
            <a:miter lim="800000"/>
            <a:headEnd/>
            <a:tailEnd/>
          </a:ln>
          <a:effectLst/>
        </p:spPr>
      </p:pic>
      <p:sp>
        <p:nvSpPr>
          <p:cNvPr id="10" name="CasellaDiTesto 9"/>
          <p:cNvSpPr txBox="1"/>
          <p:nvPr/>
        </p:nvSpPr>
        <p:spPr>
          <a:xfrm>
            <a:off x="928662" y="3357562"/>
            <a:ext cx="1571636" cy="369332"/>
          </a:xfrm>
          <a:prstGeom prst="rect">
            <a:avLst/>
          </a:prstGeom>
          <a:noFill/>
        </p:spPr>
        <p:txBody>
          <a:bodyPr wrap="square" rtlCol="0">
            <a:spAutoFit/>
          </a:bodyPr>
          <a:lstStyle/>
          <a:p>
            <a:r>
              <a:rPr lang="it-IT" dirty="0" smtClean="0"/>
              <a:t>azienda</a:t>
            </a:r>
            <a:endParaRPr lang="it-IT" dirty="0"/>
          </a:p>
        </p:txBody>
      </p:sp>
      <p:sp>
        <p:nvSpPr>
          <p:cNvPr id="11" name="CasellaDiTesto 10"/>
          <p:cNvSpPr txBox="1"/>
          <p:nvPr/>
        </p:nvSpPr>
        <p:spPr>
          <a:xfrm>
            <a:off x="3571868" y="3357562"/>
            <a:ext cx="1071570" cy="369332"/>
          </a:xfrm>
          <a:prstGeom prst="rect">
            <a:avLst/>
          </a:prstGeom>
          <a:noFill/>
        </p:spPr>
        <p:txBody>
          <a:bodyPr wrap="square" rtlCol="0">
            <a:spAutoFit/>
          </a:bodyPr>
          <a:lstStyle/>
          <a:p>
            <a:r>
              <a:rPr lang="it-IT" dirty="0" smtClean="0"/>
              <a:t>prodotto</a:t>
            </a:r>
            <a:endParaRPr lang="it-IT" dirty="0"/>
          </a:p>
        </p:txBody>
      </p:sp>
      <p:sp>
        <p:nvSpPr>
          <p:cNvPr id="12" name="CasellaDiTesto 11"/>
          <p:cNvSpPr txBox="1"/>
          <p:nvPr/>
        </p:nvSpPr>
        <p:spPr>
          <a:xfrm>
            <a:off x="6429388" y="3286124"/>
            <a:ext cx="1214446" cy="369332"/>
          </a:xfrm>
          <a:prstGeom prst="rect">
            <a:avLst/>
          </a:prstGeom>
          <a:noFill/>
        </p:spPr>
        <p:txBody>
          <a:bodyPr wrap="square" rtlCol="0">
            <a:spAutoFit/>
          </a:bodyPr>
          <a:lstStyle/>
          <a:p>
            <a:r>
              <a:rPr lang="it-IT" dirty="0" smtClean="0"/>
              <a:t>requisiti</a:t>
            </a:r>
            <a:endParaRPr lang="it-IT" dirty="0"/>
          </a:p>
        </p:txBody>
      </p:sp>
      <p:sp>
        <p:nvSpPr>
          <p:cNvPr id="13" name="Freccia a destra 12"/>
          <p:cNvSpPr/>
          <p:nvPr/>
        </p:nvSpPr>
        <p:spPr>
          <a:xfrm>
            <a:off x="2428860" y="4214818"/>
            <a:ext cx="785818" cy="142876"/>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
        <p:nvSpPr>
          <p:cNvPr id="14" name="Freccia a destra 13"/>
          <p:cNvSpPr/>
          <p:nvPr/>
        </p:nvSpPr>
        <p:spPr>
          <a:xfrm>
            <a:off x="5143504" y="4214818"/>
            <a:ext cx="785818" cy="142876"/>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sp>
        <p:nvSpPr>
          <p:cNvPr id="3" name="CasellaDiTesto 2"/>
          <p:cNvSpPr txBox="1"/>
          <p:nvPr/>
        </p:nvSpPr>
        <p:spPr>
          <a:xfrm>
            <a:off x="428596" y="857232"/>
            <a:ext cx="8358246" cy="646331"/>
          </a:xfrm>
          <a:prstGeom prst="rect">
            <a:avLst/>
          </a:prstGeom>
          <a:noFill/>
        </p:spPr>
        <p:txBody>
          <a:bodyPr wrap="square" rtlCol="0">
            <a:spAutoFit/>
          </a:bodyPr>
          <a:lstStyle/>
          <a:p>
            <a:r>
              <a:rPr lang="it-IT" dirty="0" smtClean="0"/>
              <a:t>ELEMENTO: </a:t>
            </a:r>
          </a:p>
          <a:p>
            <a:r>
              <a:rPr lang="it-IT" dirty="0" smtClean="0"/>
              <a:t> singolo materiale, componente  o pezzo che costituisce l’oggetto di indagine</a:t>
            </a:r>
            <a:endParaRPr lang="it-IT" dirty="0"/>
          </a:p>
        </p:txBody>
      </p:sp>
      <p:sp>
        <p:nvSpPr>
          <p:cNvPr id="4" name="CasellaDiTesto 3"/>
          <p:cNvSpPr txBox="1"/>
          <p:nvPr/>
        </p:nvSpPr>
        <p:spPr>
          <a:xfrm>
            <a:off x="428596" y="1500174"/>
            <a:ext cx="7929618" cy="646331"/>
          </a:xfrm>
          <a:prstGeom prst="rect">
            <a:avLst/>
          </a:prstGeom>
          <a:noFill/>
        </p:spPr>
        <p:txBody>
          <a:bodyPr wrap="square" rtlCol="0">
            <a:spAutoFit/>
          </a:bodyPr>
          <a:lstStyle/>
          <a:p>
            <a:r>
              <a:rPr lang="it-IT" dirty="0" smtClean="0"/>
              <a:t>POPOLAZIONE:</a:t>
            </a:r>
          </a:p>
          <a:p>
            <a:r>
              <a:rPr lang="it-IT" dirty="0" smtClean="0"/>
              <a:t>L’insieme di tutti gli elementi  che costituiscono una popolazione</a:t>
            </a:r>
            <a:endParaRPr lang="it-IT" dirty="0"/>
          </a:p>
        </p:txBody>
      </p:sp>
      <p:sp>
        <p:nvSpPr>
          <p:cNvPr id="5" name="CasellaDiTesto 4"/>
          <p:cNvSpPr txBox="1"/>
          <p:nvPr/>
        </p:nvSpPr>
        <p:spPr>
          <a:xfrm>
            <a:off x="428596" y="2214554"/>
            <a:ext cx="7429552" cy="1200329"/>
          </a:xfrm>
          <a:prstGeom prst="rect">
            <a:avLst/>
          </a:prstGeom>
          <a:noFill/>
        </p:spPr>
        <p:txBody>
          <a:bodyPr wrap="square" rtlCol="0">
            <a:spAutoFit/>
          </a:bodyPr>
          <a:lstStyle/>
          <a:p>
            <a:r>
              <a:rPr lang="it-IT" dirty="0" smtClean="0"/>
              <a:t>CAMPIONE:</a:t>
            </a:r>
          </a:p>
          <a:p>
            <a:r>
              <a:rPr lang="it-IT" dirty="0" smtClean="0"/>
              <a:t>Un elemento o un gruppo di elementi prelevati dalla  popolazione. La numerosità del campione è data dal numero di elementi che costituiscono il campione</a:t>
            </a:r>
            <a:endParaRPr lang="it-IT" dirty="0"/>
          </a:p>
        </p:txBody>
      </p:sp>
      <p:sp>
        <p:nvSpPr>
          <p:cNvPr id="6" name="CasellaDiTesto 5"/>
          <p:cNvSpPr txBox="1"/>
          <p:nvPr/>
        </p:nvSpPr>
        <p:spPr>
          <a:xfrm rot="16200000">
            <a:off x="-162672" y="3948831"/>
            <a:ext cx="2428892" cy="246221"/>
          </a:xfrm>
          <a:prstGeom prst="rect">
            <a:avLst/>
          </a:prstGeom>
          <a:noFill/>
        </p:spPr>
        <p:txBody>
          <a:bodyPr wrap="square" rtlCol="0">
            <a:spAutoFit/>
          </a:bodyPr>
          <a:lstStyle/>
          <a:p>
            <a:r>
              <a:rPr lang="it-IT" sz="1000" dirty="0" smtClean="0">
                <a:latin typeface="Comic Sans MS" pitchFamily="66" charset="0"/>
              </a:rPr>
              <a:t>Elemento 1</a:t>
            </a:r>
            <a:endParaRPr lang="it-IT" sz="1000" dirty="0">
              <a:latin typeface="Comic Sans MS" pitchFamily="66" charset="0"/>
            </a:endParaRPr>
          </a:p>
        </p:txBody>
      </p:sp>
      <p:sp>
        <p:nvSpPr>
          <p:cNvPr id="7" name="CasellaDiTesto 6"/>
          <p:cNvSpPr txBox="1"/>
          <p:nvPr/>
        </p:nvSpPr>
        <p:spPr>
          <a:xfrm rot="16200000">
            <a:off x="19733" y="3948832"/>
            <a:ext cx="2428892" cy="246221"/>
          </a:xfrm>
          <a:prstGeom prst="rect">
            <a:avLst/>
          </a:prstGeom>
          <a:noFill/>
        </p:spPr>
        <p:txBody>
          <a:bodyPr wrap="square" rtlCol="0">
            <a:spAutoFit/>
          </a:bodyPr>
          <a:lstStyle/>
          <a:p>
            <a:r>
              <a:rPr lang="it-IT" sz="1000" dirty="0" smtClean="0">
                <a:latin typeface="Comic Sans MS" pitchFamily="66" charset="0"/>
              </a:rPr>
              <a:t>Elemento 2</a:t>
            </a:r>
            <a:endParaRPr lang="it-IT" sz="1000" dirty="0">
              <a:latin typeface="Comic Sans MS" pitchFamily="66" charset="0"/>
            </a:endParaRPr>
          </a:p>
        </p:txBody>
      </p:sp>
      <p:sp>
        <p:nvSpPr>
          <p:cNvPr id="8" name="CasellaDiTesto 7"/>
          <p:cNvSpPr txBox="1"/>
          <p:nvPr/>
        </p:nvSpPr>
        <p:spPr>
          <a:xfrm rot="16200000">
            <a:off x="194517" y="3948831"/>
            <a:ext cx="2428892" cy="246221"/>
          </a:xfrm>
          <a:prstGeom prst="rect">
            <a:avLst/>
          </a:prstGeom>
          <a:noFill/>
        </p:spPr>
        <p:txBody>
          <a:bodyPr wrap="square" rtlCol="0">
            <a:spAutoFit/>
          </a:bodyPr>
          <a:lstStyle/>
          <a:p>
            <a:r>
              <a:rPr lang="it-IT" sz="1000" dirty="0" smtClean="0">
                <a:latin typeface="Comic Sans MS" pitchFamily="66" charset="0"/>
              </a:rPr>
              <a:t>Elemento 3</a:t>
            </a:r>
            <a:endParaRPr lang="it-IT" sz="1000" dirty="0">
              <a:latin typeface="Comic Sans MS" pitchFamily="66" charset="0"/>
            </a:endParaRPr>
          </a:p>
        </p:txBody>
      </p:sp>
      <p:sp>
        <p:nvSpPr>
          <p:cNvPr id="18" name="CasellaDiTesto 17"/>
          <p:cNvSpPr txBox="1"/>
          <p:nvPr/>
        </p:nvSpPr>
        <p:spPr>
          <a:xfrm rot="16200000">
            <a:off x="376924" y="3948832"/>
            <a:ext cx="2428892" cy="246221"/>
          </a:xfrm>
          <a:prstGeom prst="rect">
            <a:avLst/>
          </a:prstGeom>
          <a:noFill/>
        </p:spPr>
        <p:txBody>
          <a:bodyPr wrap="square" rtlCol="0">
            <a:spAutoFit/>
          </a:bodyPr>
          <a:lstStyle/>
          <a:p>
            <a:r>
              <a:rPr lang="it-IT" sz="1000" dirty="0" smtClean="0">
                <a:latin typeface="Comic Sans MS" pitchFamily="66" charset="0"/>
              </a:rPr>
              <a:t>Elemento 4</a:t>
            </a:r>
            <a:endParaRPr lang="it-IT" sz="1000" dirty="0">
              <a:latin typeface="Comic Sans MS" pitchFamily="66" charset="0"/>
            </a:endParaRPr>
          </a:p>
        </p:txBody>
      </p:sp>
      <p:sp>
        <p:nvSpPr>
          <p:cNvPr id="19" name="CasellaDiTesto 18"/>
          <p:cNvSpPr txBox="1"/>
          <p:nvPr/>
        </p:nvSpPr>
        <p:spPr>
          <a:xfrm rot="16200000">
            <a:off x="559329" y="3948833"/>
            <a:ext cx="2428892" cy="246221"/>
          </a:xfrm>
          <a:prstGeom prst="rect">
            <a:avLst/>
          </a:prstGeom>
          <a:noFill/>
        </p:spPr>
        <p:txBody>
          <a:bodyPr wrap="square" rtlCol="0">
            <a:spAutoFit/>
          </a:bodyPr>
          <a:lstStyle/>
          <a:p>
            <a:r>
              <a:rPr lang="it-IT" sz="1000" dirty="0" smtClean="0">
                <a:latin typeface="Comic Sans MS" pitchFamily="66" charset="0"/>
              </a:rPr>
              <a:t>Elemento 5</a:t>
            </a:r>
            <a:endParaRPr lang="it-IT" sz="1000" dirty="0">
              <a:latin typeface="Comic Sans MS" pitchFamily="66" charset="0"/>
            </a:endParaRPr>
          </a:p>
        </p:txBody>
      </p:sp>
      <p:sp>
        <p:nvSpPr>
          <p:cNvPr id="20" name="CasellaDiTesto 19"/>
          <p:cNvSpPr txBox="1"/>
          <p:nvPr/>
        </p:nvSpPr>
        <p:spPr>
          <a:xfrm rot="16200000">
            <a:off x="734113" y="3948832"/>
            <a:ext cx="2428892" cy="246221"/>
          </a:xfrm>
          <a:prstGeom prst="rect">
            <a:avLst/>
          </a:prstGeom>
          <a:noFill/>
        </p:spPr>
        <p:txBody>
          <a:bodyPr wrap="square" rtlCol="0">
            <a:spAutoFit/>
          </a:bodyPr>
          <a:lstStyle/>
          <a:p>
            <a:r>
              <a:rPr lang="it-IT" sz="1000" dirty="0" smtClean="0">
                <a:latin typeface="Comic Sans MS" pitchFamily="66" charset="0"/>
              </a:rPr>
              <a:t>Elemento 6</a:t>
            </a:r>
            <a:endParaRPr lang="it-IT" sz="1000" dirty="0">
              <a:latin typeface="Comic Sans MS" pitchFamily="66" charset="0"/>
            </a:endParaRPr>
          </a:p>
        </p:txBody>
      </p:sp>
      <p:sp>
        <p:nvSpPr>
          <p:cNvPr id="21" name="CasellaDiTesto 20"/>
          <p:cNvSpPr txBox="1"/>
          <p:nvPr/>
        </p:nvSpPr>
        <p:spPr>
          <a:xfrm rot="16200000">
            <a:off x="908897" y="3948832"/>
            <a:ext cx="2428892" cy="246221"/>
          </a:xfrm>
          <a:prstGeom prst="rect">
            <a:avLst/>
          </a:prstGeom>
          <a:noFill/>
        </p:spPr>
        <p:txBody>
          <a:bodyPr wrap="square" rtlCol="0">
            <a:spAutoFit/>
          </a:bodyPr>
          <a:lstStyle/>
          <a:p>
            <a:r>
              <a:rPr lang="it-IT" sz="1000" dirty="0" smtClean="0">
                <a:latin typeface="Comic Sans MS" pitchFamily="66" charset="0"/>
              </a:rPr>
              <a:t>Elemento 7</a:t>
            </a:r>
            <a:endParaRPr lang="it-IT" sz="1000" dirty="0">
              <a:latin typeface="Comic Sans MS" pitchFamily="66" charset="0"/>
            </a:endParaRPr>
          </a:p>
        </p:txBody>
      </p:sp>
      <p:sp>
        <p:nvSpPr>
          <p:cNvPr id="22" name="CasellaDiTesto 21"/>
          <p:cNvSpPr txBox="1"/>
          <p:nvPr/>
        </p:nvSpPr>
        <p:spPr>
          <a:xfrm rot="16200000">
            <a:off x="1091302" y="3948833"/>
            <a:ext cx="2428892" cy="246221"/>
          </a:xfrm>
          <a:prstGeom prst="rect">
            <a:avLst/>
          </a:prstGeom>
          <a:noFill/>
        </p:spPr>
        <p:txBody>
          <a:bodyPr wrap="square" rtlCol="0">
            <a:spAutoFit/>
          </a:bodyPr>
          <a:lstStyle/>
          <a:p>
            <a:r>
              <a:rPr lang="it-IT" sz="1000" dirty="0" smtClean="0">
                <a:latin typeface="Comic Sans MS" pitchFamily="66" charset="0"/>
              </a:rPr>
              <a:t>Elemento 8</a:t>
            </a:r>
            <a:endParaRPr lang="it-IT" sz="1000" dirty="0">
              <a:latin typeface="Comic Sans MS" pitchFamily="66" charset="0"/>
            </a:endParaRPr>
          </a:p>
        </p:txBody>
      </p:sp>
      <p:sp>
        <p:nvSpPr>
          <p:cNvPr id="23" name="CasellaDiTesto 22"/>
          <p:cNvSpPr txBox="1"/>
          <p:nvPr/>
        </p:nvSpPr>
        <p:spPr>
          <a:xfrm rot="16200000">
            <a:off x="1266086" y="3948832"/>
            <a:ext cx="2428892" cy="246221"/>
          </a:xfrm>
          <a:prstGeom prst="rect">
            <a:avLst/>
          </a:prstGeom>
          <a:noFill/>
        </p:spPr>
        <p:txBody>
          <a:bodyPr wrap="square" rtlCol="0">
            <a:spAutoFit/>
          </a:bodyPr>
          <a:lstStyle/>
          <a:p>
            <a:r>
              <a:rPr lang="it-IT" sz="1000" dirty="0" smtClean="0">
                <a:latin typeface="Comic Sans MS" pitchFamily="66" charset="0"/>
              </a:rPr>
              <a:t>Elemento 9</a:t>
            </a:r>
            <a:endParaRPr lang="it-IT" sz="1000" dirty="0">
              <a:latin typeface="Comic Sans MS" pitchFamily="66" charset="0"/>
            </a:endParaRPr>
          </a:p>
        </p:txBody>
      </p:sp>
      <p:sp>
        <p:nvSpPr>
          <p:cNvPr id="24" name="CasellaDiTesto 23"/>
          <p:cNvSpPr txBox="1"/>
          <p:nvPr/>
        </p:nvSpPr>
        <p:spPr>
          <a:xfrm rot="16200000">
            <a:off x="1448493" y="3948833"/>
            <a:ext cx="2428892" cy="246221"/>
          </a:xfrm>
          <a:prstGeom prst="rect">
            <a:avLst/>
          </a:prstGeom>
          <a:noFill/>
        </p:spPr>
        <p:txBody>
          <a:bodyPr wrap="square" rtlCol="0">
            <a:spAutoFit/>
          </a:bodyPr>
          <a:lstStyle/>
          <a:p>
            <a:r>
              <a:rPr lang="it-IT" sz="1000" dirty="0" smtClean="0">
                <a:latin typeface="Comic Sans MS" pitchFamily="66" charset="0"/>
              </a:rPr>
              <a:t>Elemento 10</a:t>
            </a:r>
            <a:endParaRPr lang="it-IT" sz="1000" dirty="0">
              <a:latin typeface="Comic Sans MS" pitchFamily="66" charset="0"/>
            </a:endParaRPr>
          </a:p>
        </p:txBody>
      </p:sp>
      <p:sp>
        <p:nvSpPr>
          <p:cNvPr id="25" name="CasellaDiTesto 24"/>
          <p:cNvSpPr txBox="1"/>
          <p:nvPr/>
        </p:nvSpPr>
        <p:spPr>
          <a:xfrm rot="16200000">
            <a:off x="1662807" y="3948831"/>
            <a:ext cx="2428892" cy="246221"/>
          </a:xfrm>
          <a:prstGeom prst="rect">
            <a:avLst/>
          </a:prstGeom>
          <a:noFill/>
        </p:spPr>
        <p:txBody>
          <a:bodyPr wrap="square" rtlCol="0">
            <a:spAutoFit/>
          </a:bodyPr>
          <a:lstStyle/>
          <a:p>
            <a:r>
              <a:rPr lang="it-IT" sz="1000" dirty="0" smtClean="0">
                <a:latin typeface="Comic Sans MS" pitchFamily="66" charset="0"/>
              </a:rPr>
              <a:t>Elemento 11</a:t>
            </a:r>
            <a:endParaRPr lang="it-IT" sz="1000" dirty="0">
              <a:latin typeface="Comic Sans MS" pitchFamily="66" charset="0"/>
            </a:endParaRPr>
          </a:p>
        </p:txBody>
      </p:sp>
      <p:sp>
        <p:nvSpPr>
          <p:cNvPr id="26" name="CasellaDiTesto 25"/>
          <p:cNvSpPr txBox="1"/>
          <p:nvPr/>
        </p:nvSpPr>
        <p:spPr>
          <a:xfrm rot="16200000">
            <a:off x="1877121" y="3948831"/>
            <a:ext cx="2428892" cy="246221"/>
          </a:xfrm>
          <a:prstGeom prst="rect">
            <a:avLst/>
          </a:prstGeom>
          <a:noFill/>
        </p:spPr>
        <p:txBody>
          <a:bodyPr wrap="square" rtlCol="0">
            <a:spAutoFit/>
          </a:bodyPr>
          <a:lstStyle/>
          <a:p>
            <a:r>
              <a:rPr lang="it-IT" sz="1000" dirty="0" smtClean="0">
                <a:latin typeface="Comic Sans MS" pitchFamily="66" charset="0"/>
              </a:rPr>
              <a:t>Elemento 12</a:t>
            </a:r>
            <a:endParaRPr lang="it-IT" sz="1000" dirty="0">
              <a:latin typeface="Comic Sans MS" pitchFamily="66" charset="0"/>
            </a:endParaRPr>
          </a:p>
        </p:txBody>
      </p:sp>
      <p:sp>
        <p:nvSpPr>
          <p:cNvPr id="27" name="CasellaDiTesto 26"/>
          <p:cNvSpPr txBox="1"/>
          <p:nvPr/>
        </p:nvSpPr>
        <p:spPr>
          <a:xfrm rot="16200000">
            <a:off x="2091435" y="3948832"/>
            <a:ext cx="2428892" cy="246221"/>
          </a:xfrm>
          <a:prstGeom prst="rect">
            <a:avLst/>
          </a:prstGeom>
          <a:noFill/>
        </p:spPr>
        <p:txBody>
          <a:bodyPr wrap="square" rtlCol="0">
            <a:spAutoFit/>
          </a:bodyPr>
          <a:lstStyle/>
          <a:p>
            <a:r>
              <a:rPr lang="it-IT" sz="1000" dirty="0" smtClean="0">
                <a:latin typeface="Comic Sans MS" pitchFamily="66" charset="0"/>
              </a:rPr>
              <a:t>Elemento 13</a:t>
            </a:r>
            <a:endParaRPr lang="it-IT" sz="1000" dirty="0">
              <a:latin typeface="Comic Sans MS" pitchFamily="66" charset="0"/>
            </a:endParaRPr>
          </a:p>
        </p:txBody>
      </p:sp>
      <p:sp>
        <p:nvSpPr>
          <p:cNvPr id="28" name="CasellaDiTesto 27"/>
          <p:cNvSpPr txBox="1"/>
          <p:nvPr/>
        </p:nvSpPr>
        <p:spPr>
          <a:xfrm rot="16200000">
            <a:off x="2305749" y="3948831"/>
            <a:ext cx="2428892" cy="246221"/>
          </a:xfrm>
          <a:prstGeom prst="rect">
            <a:avLst/>
          </a:prstGeom>
          <a:noFill/>
        </p:spPr>
        <p:txBody>
          <a:bodyPr wrap="square" rtlCol="0">
            <a:spAutoFit/>
          </a:bodyPr>
          <a:lstStyle/>
          <a:p>
            <a:r>
              <a:rPr lang="it-IT" sz="1000" dirty="0" smtClean="0">
                <a:latin typeface="Comic Sans MS" pitchFamily="66" charset="0"/>
              </a:rPr>
              <a:t>Elemento 14</a:t>
            </a:r>
            <a:endParaRPr lang="it-IT" sz="1000" dirty="0">
              <a:latin typeface="Comic Sans MS" pitchFamily="66" charset="0"/>
            </a:endParaRPr>
          </a:p>
        </p:txBody>
      </p:sp>
      <p:sp>
        <p:nvSpPr>
          <p:cNvPr id="29" name="CasellaDiTesto 28"/>
          <p:cNvSpPr txBox="1"/>
          <p:nvPr/>
        </p:nvSpPr>
        <p:spPr>
          <a:xfrm rot="16200000">
            <a:off x="2520063" y="3948832"/>
            <a:ext cx="2428892" cy="246221"/>
          </a:xfrm>
          <a:prstGeom prst="rect">
            <a:avLst/>
          </a:prstGeom>
          <a:noFill/>
        </p:spPr>
        <p:txBody>
          <a:bodyPr wrap="square" rtlCol="0">
            <a:spAutoFit/>
          </a:bodyPr>
          <a:lstStyle/>
          <a:p>
            <a:r>
              <a:rPr lang="it-IT" sz="1000" dirty="0" smtClean="0">
                <a:latin typeface="Comic Sans MS" pitchFamily="66" charset="0"/>
              </a:rPr>
              <a:t>Elemento 15</a:t>
            </a:r>
            <a:endParaRPr lang="it-IT" sz="1000" dirty="0">
              <a:latin typeface="Comic Sans MS" pitchFamily="66" charset="0"/>
            </a:endParaRPr>
          </a:p>
        </p:txBody>
      </p:sp>
      <p:sp>
        <p:nvSpPr>
          <p:cNvPr id="30" name="CasellaDiTesto 29"/>
          <p:cNvSpPr txBox="1"/>
          <p:nvPr/>
        </p:nvSpPr>
        <p:spPr>
          <a:xfrm rot="16200000">
            <a:off x="2734377" y="3948831"/>
            <a:ext cx="2428892" cy="246221"/>
          </a:xfrm>
          <a:prstGeom prst="rect">
            <a:avLst/>
          </a:prstGeom>
          <a:noFill/>
        </p:spPr>
        <p:txBody>
          <a:bodyPr wrap="square" rtlCol="0">
            <a:spAutoFit/>
          </a:bodyPr>
          <a:lstStyle/>
          <a:p>
            <a:r>
              <a:rPr lang="it-IT" sz="1000" dirty="0" smtClean="0">
                <a:latin typeface="Comic Sans MS" pitchFamily="66" charset="0"/>
              </a:rPr>
              <a:t>Elemento 16</a:t>
            </a:r>
            <a:endParaRPr lang="it-IT" sz="1000" dirty="0">
              <a:latin typeface="Comic Sans MS" pitchFamily="66" charset="0"/>
            </a:endParaRPr>
          </a:p>
        </p:txBody>
      </p:sp>
      <p:sp>
        <p:nvSpPr>
          <p:cNvPr id="31" name="CasellaDiTesto 30"/>
          <p:cNvSpPr txBox="1"/>
          <p:nvPr/>
        </p:nvSpPr>
        <p:spPr>
          <a:xfrm rot="16200000">
            <a:off x="2948691" y="3948831"/>
            <a:ext cx="2428892" cy="246221"/>
          </a:xfrm>
          <a:prstGeom prst="rect">
            <a:avLst/>
          </a:prstGeom>
          <a:noFill/>
        </p:spPr>
        <p:txBody>
          <a:bodyPr wrap="square" rtlCol="0">
            <a:spAutoFit/>
          </a:bodyPr>
          <a:lstStyle/>
          <a:p>
            <a:r>
              <a:rPr lang="it-IT" sz="1000" dirty="0" smtClean="0">
                <a:latin typeface="Comic Sans MS" pitchFamily="66" charset="0"/>
              </a:rPr>
              <a:t>Elemento 17</a:t>
            </a:r>
            <a:endParaRPr lang="it-IT" sz="1000" dirty="0">
              <a:latin typeface="Comic Sans MS" pitchFamily="66" charset="0"/>
            </a:endParaRPr>
          </a:p>
        </p:txBody>
      </p:sp>
      <p:sp>
        <p:nvSpPr>
          <p:cNvPr id="32" name="CasellaDiTesto 31"/>
          <p:cNvSpPr txBox="1"/>
          <p:nvPr/>
        </p:nvSpPr>
        <p:spPr>
          <a:xfrm rot="16200000">
            <a:off x="3194913" y="3948832"/>
            <a:ext cx="2428892" cy="246221"/>
          </a:xfrm>
          <a:prstGeom prst="rect">
            <a:avLst/>
          </a:prstGeom>
          <a:noFill/>
        </p:spPr>
        <p:txBody>
          <a:bodyPr wrap="square" rtlCol="0">
            <a:spAutoFit/>
          </a:bodyPr>
          <a:lstStyle/>
          <a:p>
            <a:r>
              <a:rPr lang="it-IT" sz="1000" dirty="0" smtClean="0">
                <a:latin typeface="Comic Sans MS" pitchFamily="66" charset="0"/>
              </a:rPr>
              <a:t>Elemento 18</a:t>
            </a:r>
            <a:endParaRPr lang="it-IT" sz="1000" dirty="0">
              <a:latin typeface="Comic Sans MS" pitchFamily="66" charset="0"/>
            </a:endParaRPr>
          </a:p>
        </p:txBody>
      </p:sp>
      <p:sp>
        <p:nvSpPr>
          <p:cNvPr id="33" name="CasellaDiTesto 32"/>
          <p:cNvSpPr txBox="1"/>
          <p:nvPr/>
        </p:nvSpPr>
        <p:spPr>
          <a:xfrm rot="16200000">
            <a:off x="3409227" y="3948831"/>
            <a:ext cx="2428892" cy="246221"/>
          </a:xfrm>
          <a:prstGeom prst="rect">
            <a:avLst/>
          </a:prstGeom>
          <a:noFill/>
        </p:spPr>
        <p:txBody>
          <a:bodyPr wrap="square" rtlCol="0">
            <a:spAutoFit/>
          </a:bodyPr>
          <a:lstStyle/>
          <a:p>
            <a:r>
              <a:rPr lang="it-IT" sz="1000" dirty="0" smtClean="0">
                <a:latin typeface="Comic Sans MS" pitchFamily="66" charset="0"/>
              </a:rPr>
              <a:t>Elemento 19</a:t>
            </a:r>
            <a:endParaRPr lang="it-IT" sz="1000" dirty="0">
              <a:latin typeface="Comic Sans MS" pitchFamily="66" charset="0"/>
            </a:endParaRPr>
          </a:p>
        </p:txBody>
      </p:sp>
      <p:sp>
        <p:nvSpPr>
          <p:cNvPr id="34" name="CasellaDiTesto 33"/>
          <p:cNvSpPr txBox="1"/>
          <p:nvPr/>
        </p:nvSpPr>
        <p:spPr>
          <a:xfrm rot="16200000">
            <a:off x="3623541" y="3948831"/>
            <a:ext cx="2428892" cy="246221"/>
          </a:xfrm>
          <a:prstGeom prst="rect">
            <a:avLst/>
          </a:prstGeom>
          <a:noFill/>
        </p:spPr>
        <p:txBody>
          <a:bodyPr wrap="square" rtlCol="0">
            <a:spAutoFit/>
          </a:bodyPr>
          <a:lstStyle/>
          <a:p>
            <a:r>
              <a:rPr lang="it-IT" sz="1000" dirty="0" smtClean="0">
                <a:latin typeface="Comic Sans MS" pitchFamily="66" charset="0"/>
              </a:rPr>
              <a:t>Elemento 20</a:t>
            </a:r>
            <a:endParaRPr lang="it-IT" sz="1000" dirty="0">
              <a:latin typeface="Comic Sans MS" pitchFamily="66" charset="0"/>
            </a:endParaRPr>
          </a:p>
        </p:txBody>
      </p:sp>
      <p:sp>
        <p:nvSpPr>
          <p:cNvPr id="35" name="Parentesi graffa aperta 34"/>
          <p:cNvSpPr/>
          <p:nvPr/>
        </p:nvSpPr>
        <p:spPr>
          <a:xfrm rot="16200000">
            <a:off x="2857488" y="3357562"/>
            <a:ext cx="214314" cy="4071966"/>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it-IT"/>
          </a:p>
        </p:txBody>
      </p:sp>
      <p:sp>
        <p:nvSpPr>
          <p:cNvPr id="36" name="CasellaDiTesto 35"/>
          <p:cNvSpPr txBox="1"/>
          <p:nvPr/>
        </p:nvSpPr>
        <p:spPr>
          <a:xfrm>
            <a:off x="1857356" y="5643578"/>
            <a:ext cx="2500330" cy="369332"/>
          </a:xfrm>
          <a:prstGeom prst="rect">
            <a:avLst/>
          </a:prstGeom>
          <a:noFill/>
        </p:spPr>
        <p:txBody>
          <a:bodyPr wrap="square" rtlCol="0">
            <a:spAutoFit/>
          </a:bodyPr>
          <a:lstStyle/>
          <a:p>
            <a:r>
              <a:rPr lang="it-IT" dirty="0" smtClean="0"/>
              <a:t>POPOLAZIONE</a:t>
            </a:r>
            <a:endParaRPr lang="it-IT" dirty="0"/>
          </a:p>
        </p:txBody>
      </p:sp>
      <p:sp>
        <p:nvSpPr>
          <p:cNvPr id="37" name="CasellaDiTesto 36"/>
          <p:cNvSpPr txBox="1"/>
          <p:nvPr/>
        </p:nvSpPr>
        <p:spPr>
          <a:xfrm rot="16200000">
            <a:off x="4806080" y="3948833"/>
            <a:ext cx="2428892" cy="246221"/>
          </a:xfrm>
          <a:prstGeom prst="rect">
            <a:avLst/>
          </a:prstGeom>
          <a:noFill/>
        </p:spPr>
        <p:txBody>
          <a:bodyPr wrap="square" rtlCol="0">
            <a:spAutoFit/>
          </a:bodyPr>
          <a:lstStyle/>
          <a:p>
            <a:r>
              <a:rPr lang="it-IT" sz="1000" dirty="0" smtClean="0">
                <a:latin typeface="Comic Sans MS" pitchFamily="66" charset="0"/>
              </a:rPr>
              <a:t>Elemento 4</a:t>
            </a:r>
            <a:endParaRPr lang="it-IT" sz="1000" dirty="0">
              <a:latin typeface="Comic Sans MS" pitchFamily="66" charset="0"/>
            </a:endParaRPr>
          </a:p>
        </p:txBody>
      </p:sp>
      <p:sp>
        <p:nvSpPr>
          <p:cNvPr id="38" name="CasellaDiTesto 37"/>
          <p:cNvSpPr txBox="1"/>
          <p:nvPr/>
        </p:nvSpPr>
        <p:spPr>
          <a:xfrm rot="16200000">
            <a:off x="5052301" y="3948833"/>
            <a:ext cx="2428892" cy="246221"/>
          </a:xfrm>
          <a:prstGeom prst="rect">
            <a:avLst/>
          </a:prstGeom>
          <a:noFill/>
        </p:spPr>
        <p:txBody>
          <a:bodyPr wrap="square" rtlCol="0">
            <a:spAutoFit/>
          </a:bodyPr>
          <a:lstStyle/>
          <a:p>
            <a:r>
              <a:rPr lang="it-IT" sz="1000" dirty="0" smtClean="0">
                <a:latin typeface="Comic Sans MS" pitchFamily="66" charset="0"/>
              </a:rPr>
              <a:t>Elemento 7</a:t>
            </a:r>
            <a:endParaRPr lang="it-IT" sz="1000" dirty="0">
              <a:latin typeface="Comic Sans MS" pitchFamily="66" charset="0"/>
            </a:endParaRPr>
          </a:p>
        </p:txBody>
      </p:sp>
      <p:sp>
        <p:nvSpPr>
          <p:cNvPr id="39" name="CasellaDiTesto 38"/>
          <p:cNvSpPr txBox="1"/>
          <p:nvPr/>
        </p:nvSpPr>
        <p:spPr>
          <a:xfrm rot="16200000">
            <a:off x="5266615" y="3948833"/>
            <a:ext cx="2428892" cy="246221"/>
          </a:xfrm>
          <a:prstGeom prst="rect">
            <a:avLst/>
          </a:prstGeom>
          <a:noFill/>
        </p:spPr>
        <p:txBody>
          <a:bodyPr wrap="square" rtlCol="0">
            <a:spAutoFit/>
          </a:bodyPr>
          <a:lstStyle/>
          <a:p>
            <a:r>
              <a:rPr lang="it-IT" sz="1000" dirty="0" smtClean="0">
                <a:latin typeface="Comic Sans MS" pitchFamily="66" charset="0"/>
              </a:rPr>
              <a:t>Elemento 13</a:t>
            </a:r>
            <a:endParaRPr lang="it-IT" sz="1000" dirty="0">
              <a:latin typeface="Comic Sans MS" pitchFamily="66" charset="0"/>
            </a:endParaRPr>
          </a:p>
        </p:txBody>
      </p:sp>
      <p:sp>
        <p:nvSpPr>
          <p:cNvPr id="40" name="CasellaDiTesto 39"/>
          <p:cNvSpPr txBox="1"/>
          <p:nvPr/>
        </p:nvSpPr>
        <p:spPr>
          <a:xfrm rot="16200000">
            <a:off x="5552367" y="3948832"/>
            <a:ext cx="2428892" cy="246221"/>
          </a:xfrm>
          <a:prstGeom prst="rect">
            <a:avLst/>
          </a:prstGeom>
          <a:noFill/>
        </p:spPr>
        <p:txBody>
          <a:bodyPr wrap="square" rtlCol="0">
            <a:spAutoFit/>
          </a:bodyPr>
          <a:lstStyle/>
          <a:p>
            <a:r>
              <a:rPr lang="it-IT" sz="1000" dirty="0" smtClean="0">
                <a:latin typeface="Comic Sans MS" pitchFamily="66" charset="0"/>
              </a:rPr>
              <a:t>Elemento 16</a:t>
            </a:r>
            <a:endParaRPr lang="it-IT" sz="1000" dirty="0">
              <a:latin typeface="Comic Sans MS" pitchFamily="66" charset="0"/>
            </a:endParaRPr>
          </a:p>
        </p:txBody>
      </p:sp>
      <p:sp>
        <p:nvSpPr>
          <p:cNvPr id="41" name="Parentesi graffa aperta 40"/>
          <p:cNvSpPr/>
          <p:nvPr/>
        </p:nvSpPr>
        <p:spPr>
          <a:xfrm rot="16200000">
            <a:off x="6286512" y="4786322"/>
            <a:ext cx="214314" cy="1214446"/>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it-IT"/>
          </a:p>
        </p:txBody>
      </p:sp>
      <p:sp>
        <p:nvSpPr>
          <p:cNvPr id="42" name="CasellaDiTesto 41"/>
          <p:cNvSpPr txBox="1"/>
          <p:nvPr/>
        </p:nvSpPr>
        <p:spPr>
          <a:xfrm>
            <a:off x="5643570" y="5715016"/>
            <a:ext cx="2500330" cy="369332"/>
          </a:xfrm>
          <a:prstGeom prst="rect">
            <a:avLst/>
          </a:prstGeom>
          <a:noFill/>
        </p:spPr>
        <p:txBody>
          <a:bodyPr wrap="square" rtlCol="0">
            <a:spAutoFit/>
          </a:bodyPr>
          <a:lstStyle/>
          <a:p>
            <a:r>
              <a:rPr lang="it-IT" dirty="0" smtClean="0"/>
              <a:t>CAMPIONE</a:t>
            </a:r>
            <a:endParaRPr lang="it-IT" dirty="0"/>
          </a:p>
        </p:txBody>
      </p:sp>
      <p:sp>
        <p:nvSpPr>
          <p:cNvPr id="43" name="CasellaDiTesto 42"/>
          <p:cNvSpPr txBox="1"/>
          <p:nvPr/>
        </p:nvSpPr>
        <p:spPr>
          <a:xfrm>
            <a:off x="7286644" y="4500570"/>
            <a:ext cx="1785950" cy="923330"/>
          </a:xfrm>
          <a:prstGeom prst="rect">
            <a:avLst/>
          </a:prstGeom>
          <a:noFill/>
        </p:spPr>
        <p:txBody>
          <a:bodyPr wrap="square" rtlCol="0">
            <a:spAutoFit/>
          </a:bodyPr>
          <a:lstStyle/>
          <a:p>
            <a:r>
              <a:rPr lang="it-IT" dirty="0" smtClean="0"/>
              <a:t>numerosità “n” del campione uguale a 4</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sp>
        <p:nvSpPr>
          <p:cNvPr id="3" name="CasellaDiTesto 2"/>
          <p:cNvSpPr txBox="1"/>
          <p:nvPr/>
        </p:nvSpPr>
        <p:spPr>
          <a:xfrm>
            <a:off x="500034" y="1071546"/>
            <a:ext cx="7715304" cy="369332"/>
          </a:xfrm>
          <a:prstGeom prst="rect">
            <a:avLst/>
          </a:prstGeom>
          <a:noFill/>
        </p:spPr>
        <p:txBody>
          <a:bodyPr wrap="square" rtlCol="0">
            <a:spAutoFit/>
          </a:bodyPr>
          <a:lstStyle/>
          <a:p>
            <a:r>
              <a:rPr lang="it-IT" dirty="0" smtClean="0"/>
              <a:t>Le caratteristiche degli elementi in esame sono classificate in 2 categorie:</a:t>
            </a:r>
            <a:endParaRPr lang="it-IT" dirty="0"/>
          </a:p>
        </p:txBody>
      </p:sp>
      <p:sp>
        <p:nvSpPr>
          <p:cNvPr id="4" name="CasellaDiTesto 3"/>
          <p:cNvSpPr txBox="1"/>
          <p:nvPr/>
        </p:nvSpPr>
        <p:spPr>
          <a:xfrm>
            <a:off x="714348" y="1714488"/>
            <a:ext cx="2286016" cy="369332"/>
          </a:xfrm>
          <a:prstGeom prst="rect">
            <a:avLst/>
          </a:prstGeom>
          <a:noFill/>
        </p:spPr>
        <p:txBody>
          <a:bodyPr wrap="square" rtlCol="0">
            <a:spAutoFit/>
          </a:bodyPr>
          <a:lstStyle/>
          <a:p>
            <a:r>
              <a:rPr lang="it-IT" dirty="0" smtClean="0"/>
              <a:t>VARIABILI</a:t>
            </a:r>
            <a:endParaRPr lang="it-IT" dirty="0"/>
          </a:p>
        </p:txBody>
      </p:sp>
      <p:sp>
        <p:nvSpPr>
          <p:cNvPr id="5" name="CasellaDiTesto 4"/>
          <p:cNvSpPr txBox="1"/>
          <p:nvPr/>
        </p:nvSpPr>
        <p:spPr>
          <a:xfrm>
            <a:off x="714348" y="2059536"/>
            <a:ext cx="2286016" cy="369332"/>
          </a:xfrm>
          <a:prstGeom prst="rect">
            <a:avLst/>
          </a:prstGeom>
          <a:noFill/>
        </p:spPr>
        <p:txBody>
          <a:bodyPr wrap="square" rtlCol="0">
            <a:spAutoFit/>
          </a:bodyPr>
          <a:lstStyle/>
          <a:p>
            <a:r>
              <a:rPr lang="it-IT" dirty="0" smtClean="0"/>
              <a:t>ATTRIBUTI</a:t>
            </a:r>
            <a:endParaRPr lang="it-IT" dirty="0"/>
          </a:p>
        </p:txBody>
      </p:sp>
      <p:sp>
        <p:nvSpPr>
          <p:cNvPr id="6" name="Freccia a destra 5"/>
          <p:cNvSpPr/>
          <p:nvPr/>
        </p:nvSpPr>
        <p:spPr>
          <a:xfrm>
            <a:off x="2357422" y="1857364"/>
            <a:ext cx="128588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4000496" y="1714488"/>
            <a:ext cx="4500594" cy="1477328"/>
          </a:xfrm>
          <a:prstGeom prst="rect">
            <a:avLst/>
          </a:prstGeom>
          <a:noFill/>
        </p:spPr>
        <p:txBody>
          <a:bodyPr wrap="square" rtlCol="0">
            <a:spAutoFit/>
          </a:bodyPr>
          <a:lstStyle/>
          <a:p>
            <a:r>
              <a:rPr lang="it-IT" dirty="0" smtClean="0"/>
              <a:t>la variabile  “X” è una caratteristica che può essere misurata rispetto ad una scala continua e che può assumere valori diversi. (esempio: controlli dimensionali con il calibro)</a:t>
            </a:r>
            <a:endParaRPr lang="it-IT" dirty="0"/>
          </a:p>
        </p:txBody>
      </p:sp>
      <p:sp>
        <p:nvSpPr>
          <p:cNvPr id="8" name="Freccia a destra 7"/>
          <p:cNvSpPr/>
          <p:nvPr/>
        </p:nvSpPr>
        <p:spPr>
          <a:xfrm rot="5400000">
            <a:off x="714348" y="3000372"/>
            <a:ext cx="128588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571472" y="3857628"/>
            <a:ext cx="7929618" cy="1754326"/>
          </a:xfrm>
          <a:prstGeom prst="rect">
            <a:avLst/>
          </a:prstGeom>
          <a:noFill/>
        </p:spPr>
        <p:txBody>
          <a:bodyPr wrap="square" rtlCol="0">
            <a:spAutoFit/>
          </a:bodyPr>
          <a:lstStyle/>
          <a:p>
            <a:r>
              <a:rPr lang="it-IT" dirty="0" smtClean="0"/>
              <a:t>L’attributo è una caratteristica non misurabile o che si preferisce non misurare per difficoltà di misurazione e/o per ragioni economiche. In tal caso la caratteristica è valutata esprimendo un giudizio di appartenenza a una o più categorie. </a:t>
            </a:r>
          </a:p>
          <a:p>
            <a:r>
              <a:rPr lang="it-IT" dirty="0" smtClean="0"/>
              <a:t>(esempio 1:  controlli con calibro </a:t>
            </a:r>
            <a:r>
              <a:rPr lang="it-IT" dirty="0" err="1" smtClean="0"/>
              <a:t>passa-non</a:t>
            </a:r>
            <a:r>
              <a:rPr lang="it-IT" dirty="0" smtClean="0"/>
              <a:t> passa</a:t>
            </a:r>
          </a:p>
          <a:p>
            <a:r>
              <a:rPr lang="it-IT" dirty="0" smtClean="0"/>
              <a:t>esempio 2: controlli di conformità rispetto ad un campione di riferimento)</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sp>
        <p:nvSpPr>
          <p:cNvPr id="6" name="CasellaDiTesto 5"/>
          <p:cNvSpPr txBox="1"/>
          <p:nvPr/>
        </p:nvSpPr>
        <p:spPr>
          <a:xfrm>
            <a:off x="2214546" y="142852"/>
            <a:ext cx="4500594" cy="369332"/>
          </a:xfrm>
          <a:prstGeom prst="rect">
            <a:avLst/>
          </a:prstGeom>
          <a:noFill/>
        </p:spPr>
        <p:txBody>
          <a:bodyPr wrap="square" rtlCol="0">
            <a:spAutoFit/>
          </a:bodyPr>
          <a:lstStyle/>
          <a:p>
            <a:r>
              <a:rPr lang="it-IT" dirty="0" smtClean="0"/>
              <a:t>DISTRIBUZIONE NORMALE O </a:t>
            </a:r>
            <a:r>
              <a:rPr lang="it-IT" dirty="0" err="1" smtClean="0"/>
              <a:t>DI</a:t>
            </a:r>
            <a:r>
              <a:rPr lang="it-IT" dirty="0" smtClean="0"/>
              <a:t> GAUSS</a:t>
            </a:r>
            <a:endParaRPr lang="it-IT" dirty="0"/>
          </a:p>
        </p:txBody>
      </p:sp>
      <p:sp>
        <p:nvSpPr>
          <p:cNvPr id="10" name="CasellaDiTesto 9"/>
          <p:cNvSpPr txBox="1"/>
          <p:nvPr/>
        </p:nvSpPr>
        <p:spPr>
          <a:xfrm>
            <a:off x="285720" y="714356"/>
            <a:ext cx="8501122" cy="2308324"/>
          </a:xfrm>
          <a:prstGeom prst="rect">
            <a:avLst/>
          </a:prstGeom>
          <a:noFill/>
        </p:spPr>
        <p:txBody>
          <a:bodyPr wrap="square" rtlCol="0">
            <a:spAutoFit/>
          </a:bodyPr>
          <a:lstStyle/>
          <a:p>
            <a:r>
              <a:rPr lang="it-IT" dirty="0" smtClean="0"/>
              <a:t>È la più importante distribuzione statistica continua e trova numerose applicazioni nello studio dei fenomeni . Fu proposta da Gauss nel 1809 nell’ambito della teoria degli errori ed il nome “normale” deriva dalla convinzione che molti fenomeni si distribuiscono con frequenze più elevate nei valori centrali e con frequenze progressivamente minori verso gli estremi della variabile. È detta anche “curva degli errori accidentali” in quanto soprattutto nelle discipline fisiche, la distribuzione degli errori commessi nel misurare ripetutamente una grandezza, è molto bene approssimata da questa curva.</a:t>
            </a:r>
            <a:endParaRPr lang="it-IT" dirty="0"/>
          </a:p>
        </p:txBody>
      </p:sp>
      <p:sp>
        <p:nvSpPr>
          <p:cNvPr id="11" name="CasellaDiTesto 10"/>
          <p:cNvSpPr txBox="1"/>
          <p:nvPr/>
        </p:nvSpPr>
        <p:spPr>
          <a:xfrm>
            <a:off x="5572132" y="3214686"/>
            <a:ext cx="3357586" cy="369332"/>
          </a:xfrm>
          <a:prstGeom prst="rect">
            <a:avLst/>
          </a:prstGeom>
          <a:noFill/>
        </p:spPr>
        <p:txBody>
          <a:bodyPr wrap="square" rtlCol="0">
            <a:spAutoFit/>
          </a:bodyPr>
          <a:lstStyle/>
          <a:p>
            <a:r>
              <a:rPr lang="it-IT" dirty="0" smtClean="0"/>
              <a:t>MEDIA, MODA e MEDIANA</a:t>
            </a:r>
            <a:endParaRPr lang="it-IT" dirty="0"/>
          </a:p>
        </p:txBody>
      </p:sp>
      <p:sp>
        <p:nvSpPr>
          <p:cNvPr id="12" name="CasellaDiTesto 11"/>
          <p:cNvSpPr txBox="1"/>
          <p:nvPr/>
        </p:nvSpPr>
        <p:spPr>
          <a:xfrm>
            <a:off x="142844" y="3143248"/>
            <a:ext cx="7500990" cy="369332"/>
          </a:xfrm>
          <a:prstGeom prst="rect">
            <a:avLst/>
          </a:prstGeom>
          <a:noFill/>
        </p:spPr>
        <p:txBody>
          <a:bodyPr wrap="square" rtlCol="0">
            <a:spAutoFit/>
          </a:bodyPr>
          <a:lstStyle/>
          <a:p>
            <a:r>
              <a:rPr lang="it-IT" dirty="0" smtClean="0"/>
              <a:t>I principali indicatori della statistica descrittiva sono: </a:t>
            </a:r>
            <a:endParaRPr lang="it-IT" dirty="0"/>
          </a:p>
        </p:txBody>
      </p:sp>
      <p:sp>
        <p:nvSpPr>
          <p:cNvPr id="13" name="CasellaDiTesto 12"/>
          <p:cNvSpPr txBox="1"/>
          <p:nvPr/>
        </p:nvSpPr>
        <p:spPr>
          <a:xfrm>
            <a:off x="214282" y="3571876"/>
            <a:ext cx="1143008" cy="369332"/>
          </a:xfrm>
          <a:prstGeom prst="rect">
            <a:avLst/>
          </a:prstGeom>
          <a:noFill/>
        </p:spPr>
        <p:txBody>
          <a:bodyPr wrap="square" rtlCol="0">
            <a:spAutoFit/>
          </a:bodyPr>
          <a:lstStyle/>
          <a:p>
            <a:r>
              <a:rPr lang="it-IT" dirty="0" smtClean="0"/>
              <a:t>Media:</a:t>
            </a:r>
            <a:endParaRPr lang="it-IT" dirty="0"/>
          </a:p>
        </p:txBody>
      </p:sp>
      <p:sp>
        <p:nvSpPr>
          <p:cNvPr id="14" name="CasellaDiTesto 13"/>
          <p:cNvSpPr txBox="1"/>
          <p:nvPr/>
        </p:nvSpPr>
        <p:spPr>
          <a:xfrm>
            <a:off x="1285852" y="3500438"/>
            <a:ext cx="6715172" cy="923330"/>
          </a:xfrm>
          <a:prstGeom prst="rect">
            <a:avLst/>
          </a:prstGeom>
          <a:noFill/>
        </p:spPr>
        <p:txBody>
          <a:bodyPr wrap="square" rtlCol="0">
            <a:spAutoFit/>
          </a:bodyPr>
          <a:lstStyle/>
          <a:p>
            <a:r>
              <a:rPr lang="it-IT" dirty="0" smtClean="0"/>
              <a:t>è la somma di tutte le </a:t>
            </a:r>
            <a:r>
              <a:rPr lang="it-IT" i="1" dirty="0" smtClean="0"/>
              <a:t>N</a:t>
            </a:r>
            <a:r>
              <a:rPr lang="it-IT" dirty="0" smtClean="0"/>
              <a:t> osservazioni divisa per </a:t>
            </a:r>
            <a:r>
              <a:rPr lang="it-IT" i="1" dirty="0" smtClean="0"/>
              <a:t>N</a:t>
            </a:r>
            <a:r>
              <a:rPr lang="it-IT" dirty="0" smtClean="0"/>
              <a:t>. Per es., per i valori [1, 2, 4, </a:t>
            </a:r>
            <a:r>
              <a:rPr lang="it-IT" dirty="0" err="1" smtClean="0"/>
              <a:t>4</a:t>
            </a:r>
            <a:r>
              <a:rPr lang="it-IT" dirty="0" smtClean="0"/>
              <a:t>, 5, 7, 9, 11], la media è 43/8 </a:t>
            </a:r>
          </a:p>
          <a:p>
            <a:endParaRPr lang="it-IT" dirty="0"/>
          </a:p>
        </p:txBody>
      </p:sp>
      <p:sp>
        <p:nvSpPr>
          <p:cNvPr id="15" name="CasellaDiTesto 14"/>
          <p:cNvSpPr txBox="1"/>
          <p:nvPr/>
        </p:nvSpPr>
        <p:spPr>
          <a:xfrm>
            <a:off x="142844" y="4357694"/>
            <a:ext cx="1143008" cy="369332"/>
          </a:xfrm>
          <a:prstGeom prst="rect">
            <a:avLst/>
          </a:prstGeom>
          <a:noFill/>
        </p:spPr>
        <p:txBody>
          <a:bodyPr wrap="square" rtlCol="0">
            <a:spAutoFit/>
          </a:bodyPr>
          <a:lstStyle/>
          <a:p>
            <a:r>
              <a:rPr lang="it-IT" dirty="0" smtClean="0"/>
              <a:t>Moda:</a:t>
            </a:r>
            <a:endParaRPr lang="it-IT" dirty="0"/>
          </a:p>
        </p:txBody>
      </p:sp>
      <p:sp>
        <p:nvSpPr>
          <p:cNvPr id="16" name="CasellaDiTesto 15"/>
          <p:cNvSpPr txBox="1"/>
          <p:nvPr/>
        </p:nvSpPr>
        <p:spPr>
          <a:xfrm>
            <a:off x="0" y="5500702"/>
            <a:ext cx="1143008" cy="369332"/>
          </a:xfrm>
          <a:prstGeom prst="rect">
            <a:avLst/>
          </a:prstGeom>
          <a:noFill/>
        </p:spPr>
        <p:txBody>
          <a:bodyPr wrap="square" rtlCol="0">
            <a:spAutoFit/>
          </a:bodyPr>
          <a:lstStyle/>
          <a:p>
            <a:r>
              <a:rPr lang="it-IT" dirty="0" smtClean="0"/>
              <a:t>Mediana:</a:t>
            </a:r>
            <a:endParaRPr lang="it-IT" dirty="0"/>
          </a:p>
        </p:txBody>
      </p:sp>
      <p:sp>
        <p:nvSpPr>
          <p:cNvPr id="17" name="CasellaDiTesto 16"/>
          <p:cNvSpPr txBox="1"/>
          <p:nvPr/>
        </p:nvSpPr>
        <p:spPr>
          <a:xfrm>
            <a:off x="1214414" y="4143380"/>
            <a:ext cx="7715304" cy="1477328"/>
          </a:xfrm>
          <a:prstGeom prst="rect">
            <a:avLst/>
          </a:prstGeom>
          <a:noFill/>
        </p:spPr>
        <p:txBody>
          <a:bodyPr wrap="square" rtlCol="0">
            <a:spAutoFit/>
          </a:bodyPr>
          <a:lstStyle/>
          <a:p>
            <a:r>
              <a:rPr lang="it-IT" dirty="0" smtClean="0"/>
              <a:t>è il numero di osservazioni che compare con maggior frequenza. Per es., per i valori [1, 2, 4, </a:t>
            </a:r>
            <a:r>
              <a:rPr lang="it-IT" dirty="0" err="1" smtClean="0"/>
              <a:t>4</a:t>
            </a:r>
            <a:r>
              <a:rPr lang="it-IT" dirty="0" smtClean="0"/>
              <a:t>, 5, 7, 9, 11], la moda è 4. In alcune distribuzioni, la moda può mancare, oppure essere presente per più di un valore; in questo caso, si hanno distribuzioni bimodali (due mode), </a:t>
            </a:r>
            <a:r>
              <a:rPr lang="it-IT" dirty="0" err="1" smtClean="0"/>
              <a:t>trimodali</a:t>
            </a:r>
            <a:r>
              <a:rPr lang="it-IT" dirty="0" smtClean="0"/>
              <a:t> (tre mode), </a:t>
            </a:r>
            <a:r>
              <a:rPr lang="it-IT" dirty="0" err="1" smtClean="0"/>
              <a:t>plurimoldali</a:t>
            </a:r>
            <a:endParaRPr lang="it-IT" dirty="0"/>
          </a:p>
        </p:txBody>
      </p:sp>
      <p:sp>
        <p:nvSpPr>
          <p:cNvPr id="18" name="Rettangolo 17"/>
          <p:cNvSpPr/>
          <p:nvPr/>
        </p:nvSpPr>
        <p:spPr>
          <a:xfrm>
            <a:off x="1285852" y="5572140"/>
            <a:ext cx="7500990" cy="923330"/>
          </a:xfrm>
          <a:prstGeom prst="rect">
            <a:avLst/>
          </a:prstGeom>
        </p:spPr>
        <p:txBody>
          <a:bodyPr wrap="square">
            <a:spAutoFit/>
          </a:bodyPr>
          <a:lstStyle/>
          <a:p>
            <a:r>
              <a:rPr lang="it-IT" dirty="0" smtClean="0"/>
              <a:t>il numero che compare al centro dei valori osservati, se questi sono dispari; se sono pari, è la media fra i due valori centrali. Per es., per i valori [1, 2, 4, </a:t>
            </a:r>
            <a:r>
              <a:rPr lang="it-IT" dirty="0" err="1" smtClean="0"/>
              <a:t>4</a:t>
            </a:r>
            <a:r>
              <a:rPr lang="it-IT" dirty="0" smtClean="0"/>
              <a:t>, 5, 7, 9, 11], la mediana è (4 + 5)/2</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pic>
        <p:nvPicPr>
          <p:cNvPr id="5121" name="Picture 1"/>
          <p:cNvPicPr>
            <a:picLocks noChangeAspect="1" noChangeArrowheads="1"/>
          </p:cNvPicPr>
          <p:nvPr/>
        </p:nvPicPr>
        <p:blipFill>
          <a:blip r:embed="rId3"/>
          <a:srcRect/>
          <a:stretch>
            <a:fillRect/>
          </a:stretch>
        </p:blipFill>
        <p:spPr bwMode="auto">
          <a:xfrm>
            <a:off x="2285984" y="500042"/>
            <a:ext cx="4467225" cy="2562225"/>
          </a:xfrm>
          <a:prstGeom prst="rect">
            <a:avLst/>
          </a:prstGeom>
          <a:noFill/>
          <a:ln w="9525">
            <a:noFill/>
            <a:miter lim="800000"/>
            <a:headEnd/>
            <a:tailEnd/>
          </a:ln>
          <a:effectLst/>
        </p:spPr>
      </p:pic>
      <p:sp>
        <p:nvSpPr>
          <p:cNvPr id="4" name="CasellaDiTesto 3"/>
          <p:cNvSpPr txBox="1"/>
          <p:nvPr/>
        </p:nvSpPr>
        <p:spPr>
          <a:xfrm>
            <a:off x="1714480" y="142852"/>
            <a:ext cx="6072230" cy="369332"/>
          </a:xfrm>
          <a:prstGeom prst="rect">
            <a:avLst/>
          </a:prstGeom>
          <a:noFill/>
        </p:spPr>
        <p:txBody>
          <a:bodyPr wrap="square" rtlCol="0">
            <a:spAutoFit/>
          </a:bodyPr>
          <a:lstStyle/>
          <a:p>
            <a:r>
              <a:rPr lang="it-IT" dirty="0" smtClean="0"/>
              <a:t>CARATTERISTICHE </a:t>
            </a:r>
            <a:r>
              <a:rPr lang="it-IT" dirty="0" err="1" smtClean="0"/>
              <a:t>DI</a:t>
            </a:r>
            <a:r>
              <a:rPr lang="it-IT" dirty="0" smtClean="0"/>
              <a:t> UNA DISTRIBUZIONE NORMALE</a:t>
            </a:r>
            <a:endParaRPr lang="it-IT" dirty="0"/>
          </a:p>
        </p:txBody>
      </p:sp>
      <p:sp>
        <p:nvSpPr>
          <p:cNvPr id="5" name="CasellaDiTesto 4"/>
          <p:cNvSpPr txBox="1"/>
          <p:nvPr/>
        </p:nvSpPr>
        <p:spPr>
          <a:xfrm>
            <a:off x="714348" y="3714752"/>
            <a:ext cx="7143800" cy="369332"/>
          </a:xfrm>
          <a:prstGeom prst="rect">
            <a:avLst/>
          </a:prstGeom>
          <a:noFill/>
        </p:spPr>
        <p:txBody>
          <a:bodyPr wrap="square" rtlCol="0">
            <a:spAutoFit/>
          </a:bodyPr>
          <a:lstStyle/>
          <a:p>
            <a:pPr marL="342900" indent="-342900">
              <a:buFont typeface="+mj-lt"/>
              <a:buAutoNum type="arabicPeriod"/>
            </a:pPr>
            <a:r>
              <a:rPr lang="it-IT" dirty="0" smtClean="0"/>
              <a:t>È simmetrica rispetto al valor medio </a:t>
            </a:r>
            <a:r>
              <a:rPr lang="it-IT" dirty="0" smtClean="0">
                <a:latin typeface="Symbol" pitchFamily="18" charset="2"/>
              </a:rPr>
              <a:t>m</a:t>
            </a:r>
            <a:endParaRPr lang="it-IT" dirty="0">
              <a:latin typeface="Symbol" pitchFamily="18" charset="2"/>
            </a:endParaRPr>
          </a:p>
        </p:txBody>
      </p:sp>
      <p:sp>
        <p:nvSpPr>
          <p:cNvPr id="6" name="CasellaDiTesto 5"/>
          <p:cNvSpPr txBox="1"/>
          <p:nvPr/>
        </p:nvSpPr>
        <p:spPr>
          <a:xfrm>
            <a:off x="714348" y="4143380"/>
            <a:ext cx="8143932" cy="369332"/>
          </a:xfrm>
          <a:prstGeom prst="rect">
            <a:avLst/>
          </a:prstGeom>
          <a:noFill/>
        </p:spPr>
        <p:txBody>
          <a:bodyPr wrap="square" rtlCol="0">
            <a:spAutoFit/>
          </a:bodyPr>
          <a:lstStyle/>
          <a:p>
            <a:pPr marL="342900" indent="-342900">
              <a:buFont typeface="+mj-lt"/>
              <a:buAutoNum type="arabicPeriod" startAt="2"/>
            </a:pPr>
            <a:r>
              <a:rPr lang="it-IT" dirty="0" smtClean="0"/>
              <a:t>Moda, media e mediana coincidono e sono pari a </a:t>
            </a:r>
            <a:r>
              <a:rPr lang="it-IT" dirty="0" smtClean="0">
                <a:latin typeface="Symbol" pitchFamily="18" charset="2"/>
              </a:rPr>
              <a:t>m</a:t>
            </a:r>
            <a:endParaRPr lang="it-IT" dirty="0"/>
          </a:p>
        </p:txBody>
      </p:sp>
      <p:sp>
        <p:nvSpPr>
          <p:cNvPr id="7" name="CasellaDiTesto 6"/>
          <p:cNvSpPr txBox="1"/>
          <p:nvPr/>
        </p:nvSpPr>
        <p:spPr>
          <a:xfrm>
            <a:off x="571472" y="4572008"/>
            <a:ext cx="7429552" cy="369332"/>
          </a:xfrm>
          <a:prstGeom prst="rect">
            <a:avLst/>
          </a:prstGeom>
          <a:noFill/>
        </p:spPr>
        <p:txBody>
          <a:bodyPr wrap="square" rtlCol="0">
            <a:spAutoFit/>
          </a:bodyPr>
          <a:lstStyle/>
          <a:p>
            <a:pPr marL="342900" indent="-342900">
              <a:buFont typeface="+mj-lt"/>
              <a:buAutoNum type="arabicPeriod" startAt="3"/>
            </a:pPr>
            <a:r>
              <a:rPr lang="it-IT" dirty="0" smtClean="0"/>
              <a:t>È asintotica all’asse delle x da entrambi i lati</a:t>
            </a:r>
            <a:endParaRPr lang="it-IT" dirty="0"/>
          </a:p>
        </p:txBody>
      </p:sp>
      <p:sp>
        <p:nvSpPr>
          <p:cNvPr id="8" name="CasellaDiTesto 7"/>
          <p:cNvSpPr txBox="1"/>
          <p:nvPr/>
        </p:nvSpPr>
        <p:spPr>
          <a:xfrm>
            <a:off x="500034" y="4929198"/>
            <a:ext cx="7429552" cy="369332"/>
          </a:xfrm>
          <a:prstGeom prst="rect">
            <a:avLst/>
          </a:prstGeom>
          <a:noFill/>
        </p:spPr>
        <p:txBody>
          <a:bodyPr wrap="square" rtlCol="0">
            <a:spAutoFit/>
          </a:bodyPr>
          <a:lstStyle/>
          <a:p>
            <a:pPr marL="342900" indent="-342900">
              <a:buFont typeface="+mj-lt"/>
              <a:buAutoNum type="arabicPeriod" startAt="4"/>
            </a:pPr>
            <a:r>
              <a:rPr lang="it-IT" dirty="0" smtClean="0"/>
              <a:t>È crescente per x&lt; </a:t>
            </a:r>
            <a:r>
              <a:rPr lang="it-IT" dirty="0" smtClean="0">
                <a:latin typeface="Symbol" pitchFamily="18" charset="2"/>
              </a:rPr>
              <a:t>m</a:t>
            </a:r>
            <a:r>
              <a:rPr lang="it-IT" dirty="0" smtClean="0"/>
              <a:t> e  decrescente per x &gt; </a:t>
            </a:r>
            <a:r>
              <a:rPr lang="it-IT" dirty="0" smtClean="0">
                <a:latin typeface="Symbol" pitchFamily="18" charset="2"/>
              </a:rPr>
              <a:t>m</a:t>
            </a:r>
            <a:endParaRPr lang="it-IT" dirty="0"/>
          </a:p>
        </p:txBody>
      </p:sp>
      <p:sp>
        <p:nvSpPr>
          <p:cNvPr id="9" name="CasellaDiTesto 8"/>
          <p:cNvSpPr txBox="1"/>
          <p:nvPr/>
        </p:nvSpPr>
        <p:spPr>
          <a:xfrm>
            <a:off x="642910" y="5500702"/>
            <a:ext cx="7429552" cy="369332"/>
          </a:xfrm>
          <a:prstGeom prst="rect">
            <a:avLst/>
          </a:prstGeom>
          <a:noFill/>
        </p:spPr>
        <p:txBody>
          <a:bodyPr wrap="square" rtlCol="0">
            <a:spAutoFit/>
          </a:bodyPr>
          <a:lstStyle/>
          <a:p>
            <a:pPr marL="342900" indent="-342900">
              <a:buFont typeface="+mj-lt"/>
              <a:buAutoNum type="arabicPeriod" startAt="5"/>
            </a:pPr>
            <a:r>
              <a:rPr lang="it-IT" dirty="0" smtClean="0"/>
              <a:t>possiede due punti di flesso per </a:t>
            </a:r>
            <a:r>
              <a:rPr lang="it-IT" dirty="0" smtClean="0">
                <a:latin typeface="Symbol" pitchFamily="18" charset="2"/>
              </a:rPr>
              <a:t>m </a:t>
            </a:r>
            <a:r>
              <a:rPr lang="it-IT" dirty="0" smtClean="0">
                <a:latin typeface="Times New Roman"/>
                <a:cs typeface="Times New Roman"/>
              </a:rPr>
              <a:t>± </a:t>
            </a:r>
            <a:r>
              <a:rPr lang="it-IT" dirty="0" smtClean="0">
                <a:latin typeface="Symbol" pitchFamily="18" charset="2"/>
              </a:rPr>
              <a:t>s</a:t>
            </a:r>
            <a:endParaRPr lang="it-IT" dirty="0"/>
          </a:p>
        </p:txBody>
      </p:sp>
      <p:sp>
        <p:nvSpPr>
          <p:cNvPr id="10" name="CasellaDiTesto 9"/>
          <p:cNvSpPr txBox="1"/>
          <p:nvPr/>
        </p:nvSpPr>
        <p:spPr>
          <a:xfrm>
            <a:off x="571472" y="5929330"/>
            <a:ext cx="7429552" cy="646331"/>
          </a:xfrm>
          <a:prstGeom prst="rect">
            <a:avLst/>
          </a:prstGeom>
          <a:noFill/>
        </p:spPr>
        <p:txBody>
          <a:bodyPr wrap="square" rtlCol="0">
            <a:spAutoFit/>
          </a:bodyPr>
          <a:lstStyle/>
          <a:p>
            <a:pPr marL="342900" indent="-342900">
              <a:buFont typeface="+mj-lt"/>
              <a:buAutoNum type="arabicPeriod" startAt="6"/>
            </a:pPr>
            <a:r>
              <a:rPr lang="it-IT" dirty="0" smtClean="0"/>
              <a:t>L’area sotto la curva è uguale a 1 essendo uguale a 1 la probabilità del verificarsi di un valore di x compreso tra  + ∞ e - ∞</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graphicFrame>
        <p:nvGraphicFramePr>
          <p:cNvPr id="3" name="Tabella 2"/>
          <p:cNvGraphicFramePr>
            <a:graphicFrameLocks noGrp="1"/>
          </p:cNvGraphicFramePr>
          <p:nvPr/>
        </p:nvGraphicFramePr>
        <p:xfrm>
          <a:off x="1357290" y="5572140"/>
          <a:ext cx="6096000" cy="515850"/>
        </p:xfrm>
        <a:graphic>
          <a:graphicData uri="http://schemas.openxmlformats.org/drawingml/2006/table">
            <a:tbl>
              <a:tblPr/>
              <a:tblGrid>
                <a:gridCol w="1517204"/>
                <a:gridCol w="1529215"/>
                <a:gridCol w="1522894"/>
                <a:gridCol w="1526687"/>
              </a:tblGrid>
              <a:tr h="257925">
                <a:tc>
                  <a:txBody>
                    <a:bodyPr/>
                    <a:lstStyle/>
                    <a:p>
                      <a:pPr marL="24130" algn="ctr">
                        <a:spcAft>
                          <a:spcPts val="0"/>
                        </a:spcAft>
                      </a:pPr>
                      <a:r>
                        <a:rPr lang="it-IT" sz="1600" i="1" dirty="0">
                          <a:solidFill>
                            <a:srgbClr val="FFFF00"/>
                          </a:solidFill>
                          <a:latin typeface="Comic Sans MS" pitchFamily="66" charset="0"/>
                          <a:ea typeface="Times New Roman"/>
                        </a:rPr>
                        <a:t>Intervalli </a:t>
                      </a:r>
                      <a:endParaRPr lang="it-IT" sz="1600" dirty="0">
                        <a:solidFill>
                          <a:srgbClr val="FFFF00"/>
                        </a:solidFill>
                        <a:latin typeface="Comic Sans MS" pitchFamily="66"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gn="ctr">
                        <a:spcAft>
                          <a:spcPts val="0"/>
                        </a:spcAft>
                      </a:pPr>
                      <a:r>
                        <a:rPr lang="it-IT" sz="1600" dirty="0" smtClean="0">
                          <a:solidFill>
                            <a:srgbClr val="FFFF00"/>
                          </a:solidFill>
                          <a:latin typeface="Symbol" pitchFamily="18" charset="2"/>
                        </a:rPr>
                        <a:t>m </a:t>
                      </a:r>
                      <a:r>
                        <a:rPr lang="it-IT" sz="1600" dirty="0" smtClean="0">
                          <a:solidFill>
                            <a:srgbClr val="FFFF00"/>
                          </a:solidFill>
                          <a:latin typeface="Symbol" pitchFamily="18" charset="2"/>
                          <a:cs typeface="Times New Roman"/>
                        </a:rPr>
                        <a:t>± </a:t>
                      </a:r>
                      <a:r>
                        <a:rPr lang="it-IT" sz="1600" dirty="0" smtClean="0">
                          <a:solidFill>
                            <a:srgbClr val="FFFF00"/>
                          </a:solidFill>
                          <a:latin typeface="Symbol" pitchFamily="18" charset="2"/>
                        </a:rPr>
                        <a:t>s</a:t>
                      </a:r>
                      <a:endParaRPr lang="it-IT" sz="1600" dirty="0">
                        <a:solidFill>
                          <a:srgbClr val="FFFF00"/>
                        </a:solidFill>
                        <a:latin typeface="Symbol" pitchFamily="18" charset="2"/>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gn="ctr">
                        <a:spcAft>
                          <a:spcPts val="0"/>
                        </a:spcAft>
                      </a:pPr>
                      <a:r>
                        <a:rPr lang="it-IT" sz="1600" dirty="0" smtClean="0">
                          <a:solidFill>
                            <a:srgbClr val="FFFF00"/>
                          </a:solidFill>
                          <a:latin typeface="Symbol" pitchFamily="18" charset="2"/>
                        </a:rPr>
                        <a:t>m </a:t>
                      </a:r>
                      <a:r>
                        <a:rPr lang="it-IT" sz="1600" dirty="0" smtClean="0">
                          <a:solidFill>
                            <a:srgbClr val="FFFF00"/>
                          </a:solidFill>
                          <a:latin typeface="Symbol" pitchFamily="18" charset="2"/>
                          <a:cs typeface="Times New Roman"/>
                        </a:rPr>
                        <a:t>± 2</a:t>
                      </a:r>
                      <a:r>
                        <a:rPr lang="it-IT" sz="1600" dirty="0" smtClean="0">
                          <a:solidFill>
                            <a:srgbClr val="FFFF00"/>
                          </a:solidFill>
                          <a:latin typeface="Symbol" pitchFamily="18" charset="2"/>
                        </a:rPr>
                        <a:t>s</a:t>
                      </a:r>
                      <a:endParaRPr lang="it-IT" sz="1600" dirty="0">
                        <a:solidFill>
                          <a:srgbClr val="FFFF00"/>
                        </a:solidFill>
                        <a:latin typeface="Symbol" pitchFamily="18" charset="2"/>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gn="ctr">
                        <a:spcAft>
                          <a:spcPts val="0"/>
                        </a:spcAft>
                      </a:pPr>
                      <a:r>
                        <a:rPr lang="it-IT" sz="1600" dirty="0" smtClean="0">
                          <a:solidFill>
                            <a:srgbClr val="FFFF00"/>
                          </a:solidFill>
                          <a:latin typeface="Symbol" pitchFamily="18" charset="2"/>
                        </a:rPr>
                        <a:t>m </a:t>
                      </a:r>
                      <a:r>
                        <a:rPr lang="it-IT" sz="1600" dirty="0" smtClean="0">
                          <a:solidFill>
                            <a:srgbClr val="FFFF00"/>
                          </a:solidFill>
                          <a:latin typeface="Symbol" pitchFamily="18" charset="2"/>
                          <a:cs typeface="Times New Roman"/>
                        </a:rPr>
                        <a:t>± 3</a:t>
                      </a:r>
                      <a:r>
                        <a:rPr lang="it-IT" sz="1600" dirty="0" smtClean="0">
                          <a:solidFill>
                            <a:srgbClr val="FFFF00"/>
                          </a:solidFill>
                          <a:latin typeface="Symbol" pitchFamily="18" charset="2"/>
                        </a:rPr>
                        <a:t>s</a:t>
                      </a:r>
                      <a:r>
                        <a:rPr lang="it-IT" sz="1600" i="1" dirty="0" smtClean="0">
                          <a:solidFill>
                            <a:srgbClr val="FFFF00"/>
                          </a:solidFill>
                          <a:latin typeface="Symbol" pitchFamily="18" charset="2"/>
                          <a:ea typeface="Times New Roman"/>
                        </a:rPr>
                        <a:t> </a:t>
                      </a:r>
                      <a:endParaRPr lang="it-IT" sz="1600" dirty="0">
                        <a:solidFill>
                          <a:srgbClr val="FFFF00"/>
                        </a:solidFill>
                        <a:latin typeface="Symbol" pitchFamily="18" charset="2"/>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925">
                <a:tc>
                  <a:txBody>
                    <a:bodyPr/>
                    <a:lstStyle/>
                    <a:p>
                      <a:pPr marL="24130" algn="ctr">
                        <a:spcAft>
                          <a:spcPts val="0"/>
                        </a:spcAft>
                      </a:pPr>
                      <a:r>
                        <a:rPr lang="it-IT" sz="1600" i="1">
                          <a:solidFill>
                            <a:srgbClr val="FFFF00"/>
                          </a:solidFill>
                          <a:latin typeface="Comic Sans MS" pitchFamily="66" charset="0"/>
                          <a:ea typeface="Times New Roman"/>
                        </a:rPr>
                        <a:t>Probabilità </a:t>
                      </a:r>
                      <a:endParaRPr lang="it-IT" sz="1600">
                        <a:solidFill>
                          <a:srgbClr val="FFFF00"/>
                        </a:solidFill>
                        <a:latin typeface="Comic Sans MS" pitchFamily="66" charset="0"/>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gn="ctr">
                        <a:spcAft>
                          <a:spcPts val="0"/>
                        </a:spcAft>
                      </a:pPr>
                      <a:r>
                        <a:rPr lang="it-IT" sz="1600">
                          <a:solidFill>
                            <a:srgbClr val="FFFF00"/>
                          </a:solidFill>
                          <a:latin typeface="Comic Sans MS" pitchFamily="66" charset="0"/>
                          <a:ea typeface="Times New Roman"/>
                        </a:rPr>
                        <a:t>68,3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gn="ctr">
                        <a:spcAft>
                          <a:spcPts val="0"/>
                        </a:spcAft>
                      </a:pPr>
                      <a:r>
                        <a:rPr lang="it-IT" sz="1600">
                          <a:solidFill>
                            <a:srgbClr val="FFFF00"/>
                          </a:solidFill>
                          <a:latin typeface="Comic Sans MS" pitchFamily="66" charset="0"/>
                          <a:ea typeface="Times New Roman"/>
                        </a:rPr>
                        <a:t>95,4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gn="ctr">
                        <a:spcAft>
                          <a:spcPts val="0"/>
                        </a:spcAft>
                      </a:pPr>
                      <a:r>
                        <a:rPr lang="it-IT" sz="1600" dirty="0">
                          <a:solidFill>
                            <a:srgbClr val="FFFF00"/>
                          </a:solidFill>
                          <a:latin typeface="Comic Sans MS" pitchFamily="66" charset="0"/>
                          <a:ea typeface="Times New Roman"/>
                        </a:rPr>
                        <a:t>99,7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1"/>
          <p:cNvPicPr>
            <a:picLocks noChangeAspect="1" noChangeArrowheads="1"/>
          </p:cNvPicPr>
          <p:nvPr/>
        </p:nvPicPr>
        <p:blipFill>
          <a:blip r:embed="rId3"/>
          <a:srcRect/>
          <a:stretch>
            <a:fillRect/>
          </a:stretch>
        </p:blipFill>
        <p:spPr bwMode="auto">
          <a:xfrm>
            <a:off x="1928794" y="357166"/>
            <a:ext cx="4467225" cy="2562225"/>
          </a:xfrm>
          <a:prstGeom prst="rect">
            <a:avLst/>
          </a:prstGeom>
          <a:noFill/>
          <a:ln w="9525">
            <a:noFill/>
            <a:miter lim="800000"/>
            <a:headEnd/>
            <a:tailEnd/>
          </a:ln>
          <a:effectLst/>
        </p:spPr>
      </p:pic>
      <p:pic>
        <p:nvPicPr>
          <p:cNvPr id="4097" name="Picture 1"/>
          <p:cNvPicPr>
            <a:picLocks noChangeAspect="1" noChangeArrowheads="1"/>
          </p:cNvPicPr>
          <p:nvPr/>
        </p:nvPicPr>
        <p:blipFill>
          <a:blip r:embed="rId4"/>
          <a:srcRect/>
          <a:stretch>
            <a:fillRect/>
          </a:stretch>
        </p:blipFill>
        <p:spPr bwMode="auto">
          <a:xfrm>
            <a:off x="2071670" y="3571876"/>
            <a:ext cx="3643338" cy="1574470"/>
          </a:xfrm>
          <a:prstGeom prst="rect">
            <a:avLst/>
          </a:prstGeom>
          <a:noFill/>
          <a:ln w="9525">
            <a:noFill/>
            <a:miter lim="800000"/>
            <a:headEnd/>
            <a:tailEnd/>
          </a:ln>
          <a:effectLst/>
        </p:spPr>
      </p:pic>
      <p:sp>
        <p:nvSpPr>
          <p:cNvPr id="7" name="CasellaDiTesto 6"/>
          <p:cNvSpPr txBox="1"/>
          <p:nvPr/>
        </p:nvSpPr>
        <p:spPr>
          <a:xfrm>
            <a:off x="642910" y="3143248"/>
            <a:ext cx="8501090" cy="369332"/>
          </a:xfrm>
          <a:prstGeom prst="rect">
            <a:avLst/>
          </a:prstGeom>
          <a:noFill/>
        </p:spPr>
        <p:txBody>
          <a:bodyPr wrap="square" rtlCol="0">
            <a:spAutoFit/>
          </a:bodyPr>
          <a:lstStyle/>
          <a:p>
            <a:r>
              <a:rPr lang="it-IT" dirty="0" smtClean="0"/>
              <a:t>La funzione che esprime la curva di probabilità normale di GAUSS è la seguente:</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3"/>
          <a:srcRect/>
          <a:stretch>
            <a:fillRect/>
          </a:stretch>
        </p:blipFill>
        <p:spPr bwMode="auto">
          <a:xfrm>
            <a:off x="6807531" y="6334128"/>
            <a:ext cx="2336469" cy="523872"/>
          </a:xfrm>
          <a:prstGeom prst="rect">
            <a:avLst/>
          </a:prstGeom>
          <a:noFill/>
        </p:spPr>
      </p:pic>
      <p:pic>
        <p:nvPicPr>
          <p:cNvPr id="3" name="Picture 1"/>
          <p:cNvPicPr>
            <a:picLocks noChangeAspect="1" noChangeArrowheads="1"/>
          </p:cNvPicPr>
          <p:nvPr/>
        </p:nvPicPr>
        <p:blipFill>
          <a:blip r:embed="rId4"/>
          <a:srcRect/>
          <a:stretch>
            <a:fillRect/>
          </a:stretch>
        </p:blipFill>
        <p:spPr bwMode="auto">
          <a:xfrm>
            <a:off x="642910" y="928670"/>
            <a:ext cx="2286016" cy="1311169"/>
          </a:xfrm>
          <a:prstGeom prst="rect">
            <a:avLst/>
          </a:prstGeom>
          <a:noFill/>
          <a:ln w="9525">
            <a:noFill/>
            <a:miter lim="800000"/>
            <a:headEnd/>
            <a:tailEnd/>
          </a:ln>
          <a:effectLst/>
        </p:spPr>
      </p:pic>
      <p:pic>
        <p:nvPicPr>
          <p:cNvPr id="4" name="Picture 1"/>
          <p:cNvPicPr>
            <a:picLocks noChangeAspect="1" noChangeArrowheads="1"/>
          </p:cNvPicPr>
          <p:nvPr/>
        </p:nvPicPr>
        <p:blipFill>
          <a:blip r:embed="rId5"/>
          <a:srcRect/>
          <a:stretch>
            <a:fillRect/>
          </a:stretch>
        </p:blipFill>
        <p:spPr bwMode="auto">
          <a:xfrm>
            <a:off x="4143372" y="857232"/>
            <a:ext cx="3643338" cy="1574470"/>
          </a:xfrm>
          <a:prstGeom prst="rect">
            <a:avLst/>
          </a:prstGeom>
          <a:noFill/>
          <a:ln w="9525">
            <a:noFill/>
            <a:miter lim="800000"/>
            <a:headEnd/>
            <a:tailEnd/>
          </a:ln>
          <a:effectLst/>
        </p:spPr>
      </p:pic>
      <p:graphicFrame>
        <p:nvGraphicFramePr>
          <p:cNvPr id="7" name="Oggetto 6"/>
          <p:cNvGraphicFramePr>
            <a:graphicFrameLocks noChangeAspect="1"/>
          </p:cNvGraphicFramePr>
          <p:nvPr/>
        </p:nvGraphicFramePr>
        <p:xfrm>
          <a:off x="428596" y="2643182"/>
          <a:ext cx="1927224" cy="325438"/>
        </p:xfrm>
        <a:graphic>
          <a:graphicData uri="http://schemas.openxmlformats.org/presentationml/2006/ole">
            <p:oleObj spid="_x0000_s3073" name="Equation" r:id="rId6" imgW="1091880" imgH="253800" progId="Equation.3">
              <p:embed/>
            </p:oleObj>
          </a:graphicData>
        </a:graphic>
      </p:graphicFrame>
      <p:sp>
        <p:nvSpPr>
          <p:cNvPr id="8" name="CasellaDiTesto 7"/>
          <p:cNvSpPr txBox="1"/>
          <p:nvPr/>
        </p:nvSpPr>
        <p:spPr>
          <a:xfrm>
            <a:off x="3357554" y="2500306"/>
            <a:ext cx="5572164" cy="646331"/>
          </a:xfrm>
          <a:prstGeom prst="rect">
            <a:avLst/>
          </a:prstGeom>
          <a:noFill/>
        </p:spPr>
        <p:txBody>
          <a:bodyPr wrap="square" rtlCol="0">
            <a:spAutoFit/>
          </a:bodyPr>
          <a:lstStyle/>
          <a:p>
            <a:r>
              <a:rPr lang="it-IT" dirty="0" smtClean="0"/>
              <a:t>Differenza,in valore e segno, tra un’osservazione qualsiasi e la media di tutte le n osservazioni</a:t>
            </a:r>
            <a:endParaRPr lang="it-IT" dirty="0"/>
          </a:p>
        </p:txBody>
      </p:sp>
      <p:graphicFrame>
        <p:nvGraphicFramePr>
          <p:cNvPr id="9" name="Oggetto 8"/>
          <p:cNvGraphicFramePr>
            <a:graphicFrameLocks noChangeAspect="1"/>
          </p:cNvGraphicFramePr>
          <p:nvPr/>
        </p:nvGraphicFramePr>
        <p:xfrm>
          <a:off x="357158" y="3286124"/>
          <a:ext cx="2792413" cy="684212"/>
        </p:xfrm>
        <a:graphic>
          <a:graphicData uri="http://schemas.openxmlformats.org/presentationml/2006/ole">
            <p:oleObj spid="_x0000_s3074" name="Equation" r:id="rId7" imgW="1917360" imgH="469800" progId="Equation.3">
              <p:embed/>
            </p:oleObj>
          </a:graphicData>
        </a:graphic>
      </p:graphicFrame>
      <p:sp>
        <p:nvSpPr>
          <p:cNvPr id="10" name="CasellaDiTesto 9"/>
          <p:cNvSpPr txBox="1"/>
          <p:nvPr/>
        </p:nvSpPr>
        <p:spPr>
          <a:xfrm>
            <a:off x="3286116" y="3214686"/>
            <a:ext cx="5857884" cy="923330"/>
          </a:xfrm>
          <a:prstGeom prst="rect">
            <a:avLst/>
          </a:prstGeom>
          <a:noFill/>
        </p:spPr>
        <p:txBody>
          <a:bodyPr wrap="square" rtlCol="0">
            <a:spAutoFit/>
          </a:bodyPr>
          <a:lstStyle/>
          <a:p>
            <a:r>
              <a:rPr lang="it-IT" dirty="0" smtClean="0"/>
              <a:t>La somma dei quadrati degli scarti di tutte  le osservazioni, diviso il numero n delle osservazioni, diminuito di 1</a:t>
            </a:r>
            <a:endParaRPr lang="it-IT" dirty="0"/>
          </a:p>
        </p:txBody>
      </p:sp>
      <p:graphicFrame>
        <p:nvGraphicFramePr>
          <p:cNvPr id="3075" name="Object 3"/>
          <p:cNvGraphicFramePr>
            <a:graphicFrameLocks noChangeAspect="1"/>
          </p:cNvGraphicFramePr>
          <p:nvPr/>
        </p:nvGraphicFramePr>
        <p:xfrm>
          <a:off x="214282" y="4286256"/>
          <a:ext cx="3217862" cy="758825"/>
        </p:xfrm>
        <a:graphic>
          <a:graphicData uri="http://schemas.openxmlformats.org/presentationml/2006/ole">
            <p:oleObj spid="_x0000_s3075" name="Equation" r:id="rId8" imgW="2209680" imgH="520560" progId="Equation.3">
              <p:embed/>
            </p:oleObj>
          </a:graphicData>
        </a:graphic>
      </p:graphicFrame>
      <p:sp>
        <p:nvSpPr>
          <p:cNvPr id="12" name="CasellaDiTesto 11"/>
          <p:cNvSpPr txBox="1"/>
          <p:nvPr/>
        </p:nvSpPr>
        <p:spPr>
          <a:xfrm>
            <a:off x="3714744" y="4429132"/>
            <a:ext cx="4929222" cy="369332"/>
          </a:xfrm>
          <a:prstGeom prst="rect">
            <a:avLst/>
          </a:prstGeom>
          <a:noFill/>
        </p:spPr>
        <p:txBody>
          <a:bodyPr wrap="square" rtlCol="0">
            <a:spAutoFit/>
          </a:bodyPr>
          <a:lstStyle/>
          <a:p>
            <a:r>
              <a:rPr lang="it-IT" dirty="0" smtClean="0"/>
              <a:t>È la radice quadrata della varianza</a:t>
            </a:r>
            <a:endParaRPr lang="it-IT" dirty="0"/>
          </a:p>
        </p:txBody>
      </p:sp>
      <p:sp>
        <p:nvSpPr>
          <p:cNvPr id="13" name="CasellaDiTesto 12"/>
          <p:cNvSpPr txBox="1"/>
          <p:nvPr/>
        </p:nvSpPr>
        <p:spPr>
          <a:xfrm>
            <a:off x="428596" y="5143512"/>
            <a:ext cx="8358246" cy="369332"/>
          </a:xfrm>
          <a:prstGeom prst="rect">
            <a:avLst/>
          </a:prstGeom>
          <a:noFill/>
        </p:spPr>
        <p:txBody>
          <a:bodyPr wrap="square" rtlCol="0">
            <a:spAutoFit/>
          </a:bodyPr>
          <a:lstStyle/>
          <a:p>
            <a:r>
              <a:rPr lang="it-IT" dirty="0" smtClean="0"/>
              <a:t>…. E nel caso di una popolazione si utilizza lo scarto tipo vero </a:t>
            </a:r>
            <a:r>
              <a:rPr lang="it-IT" dirty="0" smtClean="0">
                <a:latin typeface="Symbol" pitchFamily="18" charset="2"/>
              </a:rPr>
              <a:t>s </a:t>
            </a:r>
            <a:r>
              <a:rPr lang="it-IT" dirty="0" smtClean="0"/>
              <a:t>. Risulta quindi:</a:t>
            </a:r>
            <a:endParaRPr lang="it-IT" dirty="0">
              <a:latin typeface="Symbol" pitchFamily="18" charset="2"/>
            </a:endParaRPr>
          </a:p>
        </p:txBody>
      </p:sp>
      <p:graphicFrame>
        <p:nvGraphicFramePr>
          <p:cNvPr id="3076" name="Object 4"/>
          <p:cNvGraphicFramePr>
            <a:graphicFrameLocks noChangeAspect="1"/>
          </p:cNvGraphicFramePr>
          <p:nvPr/>
        </p:nvGraphicFramePr>
        <p:xfrm>
          <a:off x="285720" y="5715016"/>
          <a:ext cx="3328988" cy="722312"/>
        </p:xfrm>
        <a:graphic>
          <a:graphicData uri="http://schemas.openxmlformats.org/presentationml/2006/ole">
            <p:oleObj spid="_x0000_s3076" name="Equation" r:id="rId9" imgW="2286000" imgH="4950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if animate\logo.gif"/>
          <p:cNvPicPr>
            <a:picLocks noChangeAspect="1" noChangeArrowheads="1" noCrop="1"/>
          </p:cNvPicPr>
          <p:nvPr/>
        </p:nvPicPr>
        <p:blipFill>
          <a:blip r:embed="rId2"/>
          <a:srcRect/>
          <a:stretch>
            <a:fillRect/>
          </a:stretch>
        </p:blipFill>
        <p:spPr bwMode="auto">
          <a:xfrm>
            <a:off x="6807531" y="6334128"/>
            <a:ext cx="2336469" cy="523872"/>
          </a:xfrm>
          <a:prstGeom prst="rect">
            <a:avLst/>
          </a:prstGeom>
          <a:noFill/>
        </p:spPr>
      </p:pic>
      <p:pic>
        <p:nvPicPr>
          <p:cNvPr id="24578" name="Picture 2"/>
          <p:cNvPicPr>
            <a:picLocks noChangeAspect="1" noChangeArrowheads="1"/>
          </p:cNvPicPr>
          <p:nvPr/>
        </p:nvPicPr>
        <p:blipFill>
          <a:blip r:embed="rId3"/>
          <a:srcRect/>
          <a:stretch>
            <a:fillRect/>
          </a:stretch>
        </p:blipFill>
        <p:spPr bwMode="auto">
          <a:xfrm>
            <a:off x="0" y="1887530"/>
            <a:ext cx="6762015" cy="4970470"/>
          </a:xfrm>
          <a:prstGeom prst="rect">
            <a:avLst/>
          </a:prstGeom>
          <a:noFill/>
          <a:ln w="9525">
            <a:noFill/>
            <a:miter lim="800000"/>
            <a:headEnd/>
            <a:tailEnd/>
          </a:ln>
          <a:effectLst/>
        </p:spPr>
      </p:pic>
      <p:sp>
        <p:nvSpPr>
          <p:cNvPr id="4" name="CasellaDiTesto 3"/>
          <p:cNvSpPr txBox="1"/>
          <p:nvPr/>
        </p:nvSpPr>
        <p:spPr>
          <a:xfrm>
            <a:off x="1571604" y="142852"/>
            <a:ext cx="6000792" cy="369332"/>
          </a:xfrm>
          <a:prstGeom prst="rect">
            <a:avLst/>
          </a:prstGeom>
          <a:noFill/>
        </p:spPr>
        <p:txBody>
          <a:bodyPr wrap="square" rtlCol="0">
            <a:spAutoFit/>
          </a:bodyPr>
          <a:lstStyle/>
          <a:p>
            <a:r>
              <a:rPr lang="it-IT" dirty="0" smtClean="0"/>
              <a:t>CONTROLLO IN FASE </a:t>
            </a:r>
            <a:r>
              <a:rPr lang="it-IT" dirty="0" err="1" smtClean="0"/>
              <a:t>DI</a:t>
            </a:r>
            <a:r>
              <a:rPr lang="it-IT" dirty="0" smtClean="0"/>
              <a:t> FABBRICAZIONE</a:t>
            </a:r>
            <a:endParaRPr lang="it-IT" dirty="0"/>
          </a:p>
        </p:txBody>
      </p:sp>
      <p:sp>
        <p:nvSpPr>
          <p:cNvPr id="5" name="CasellaDiTesto 4"/>
          <p:cNvSpPr txBox="1"/>
          <p:nvPr/>
        </p:nvSpPr>
        <p:spPr>
          <a:xfrm>
            <a:off x="500034" y="857232"/>
            <a:ext cx="8501122" cy="923330"/>
          </a:xfrm>
          <a:prstGeom prst="rect">
            <a:avLst/>
          </a:prstGeom>
          <a:noFill/>
        </p:spPr>
        <p:txBody>
          <a:bodyPr wrap="square" rtlCol="0">
            <a:spAutoFit/>
          </a:bodyPr>
          <a:lstStyle/>
          <a:p>
            <a:r>
              <a:rPr lang="it-IT" dirty="0" smtClean="0"/>
              <a:t>  È un controllo che si esegue durante la produzione ordinaria  e serve per tenere sotto controllo il processo produttivo. Chiamato anche “</a:t>
            </a:r>
            <a:r>
              <a:rPr lang="it-IT" u="sng" dirty="0" smtClean="0"/>
              <a:t>CONTROLLO VOLANTE</a:t>
            </a:r>
            <a:r>
              <a:rPr lang="it-IT" dirty="0" smtClean="0"/>
              <a:t>” riguarda il controllo continuo dei pezzi che escono dal processo produttivo.</a:t>
            </a:r>
            <a:endParaRPr lang="it-IT" dirty="0"/>
          </a:p>
        </p:txBody>
      </p:sp>
      <p:sp>
        <p:nvSpPr>
          <p:cNvPr id="6" name="CasellaDiTesto 5"/>
          <p:cNvSpPr txBox="1"/>
          <p:nvPr/>
        </p:nvSpPr>
        <p:spPr>
          <a:xfrm>
            <a:off x="6858016" y="2214554"/>
            <a:ext cx="2285984" cy="2862322"/>
          </a:xfrm>
          <a:prstGeom prst="rect">
            <a:avLst/>
          </a:prstGeom>
          <a:noFill/>
        </p:spPr>
        <p:txBody>
          <a:bodyPr wrap="square" rtlCol="0">
            <a:spAutoFit/>
          </a:bodyPr>
          <a:lstStyle/>
          <a:p>
            <a:r>
              <a:rPr lang="it-IT" dirty="0" smtClean="0"/>
              <a:t>Con esso si possono evidenziare due tipi di variazioni :</a:t>
            </a:r>
          </a:p>
          <a:p>
            <a:r>
              <a:rPr lang="it-IT" dirty="0" smtClean="0"/>
              <a:t>1) </a:t>
            </a:r>
            <a:r>
              <a:rPr lang="it-IT" dirty="0" smtClean="0">
                <a:solidFill>
                  <a:srgbClr val="FF0000"/>
                </a:solidFill>
              </a:rPr>
              <a:t>CASUALI</a:t>
            </a:r>
            <a:r>
              <a:rPr lang="it-IT" dirty="0" smtClean="0"/>
              <a:t>  </a:t>
            </a:r>
          </a:p>
          <a:p>
            <a:r>
              <a:rPr lang="it-IT" dirty="0" smtClean="0"/>
              <a:t>2) </a:t>
            </a:r>
            <a:r>
              <a:rPr lang="it-IT" dirty="0" smtClean="0">
                <a:solidFill>
                  <a:schemeClr val="accent4"/>
                </a:solidFill>
              </a:rPr>
              <a:t>SISTEMATICHE</a:t>
            </a:r>
          </a:p>
          <a:p>
            <a:endParaRPr lang="it-IT" dirty="0" smtClean="0">
              <a:solidFill>
                <a:schemeClr val="accent4"/>
              </a:solidFill>
            </a:endParaRPr>
          </a:p>
          <a:p>
            <a:r>
              <a:rPr lang="it-IT" dirty="0" smtClean="0"/>
              <a:t>Ovviamente le seconde sono da tenere  sotto  stretto controllo.</a:t>
            </a:r>
            <a:endParaRPr lang="it-IT" dirty="0"/>
          </a:p>
        </p:txBody>
      </p:sp>
      <p:sp>
        <p:nvSpPr>
          <p:cNvPr id="7" name="Ovale 6"/>
          <p:cNvSpPr/>
          <p:nvPr/>
        </p:nvSpPr>
        <p:spPr>
          <a:xfrm>
            <a:off x="2000232" y="2428868"/>
            <a:ext cx="1428760"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2786050" y="4214818"/>
            <a:ext cx="1571636" cy="35719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C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rbisan">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barbisan</Template>
  <TotalTime>525862</TotalTime>
  <Words>1606</Words>
  <Application>Microsoft Office PowerPoint</Application>
  <PresentationFormat>Presentazione su schermo (4:3)</PresentationFormat>
  <Paragraphs>139</Paragraphs>
  <Slides>18</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20" baseType="lpstr">
      <vt:lpstr>barbisan</vt:lpstr>
      <vt:lpstr>Equation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admin</cp:lastModifiedBy>
  <cp:revision>54</cp:revision>
  <dcterms:created xsi:type="dcterms:W3CDTF">2009-03-17T14:53:22Z</dcterms:created>
  <dcterms:modified xsi:type="dcterms:W3CDTF">2010-03-22T21:43:54Z</dcterms:modified>
</cp:coreProperties>
</file>